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258" r:id="rId4"/>
    <p:sldId id="260" r:id="rId5"/>
    <p:sldId id="314" r:id="rId6"/>
    <p:sldId id="300" r:id="rId7"/>
    <p:sldId id="318" r:id="rId8"/>
    <p:sldId id="311" r:id="rId9"/>
    <p:sldId id="259" r:id="rId10"/>
    <p:sldId id="315" r:id="rId11"/>
    <p:sldId id="301" r:id="rId12"/>
    <p:sldId id="270" r:id="rId13"/>
    <p:sldId id="271" r:id="rId14"/>
    <p:sldId id="272" r:id="rId15"/>
    <p:sldId id="273" r:id="rId16"/>
    <p:sldId id="274" r:id="rId17"/>
    <p:sldId id="275" r:id="rId18"/>
    <p:sldId id="276" r:id="rId19"/>
    <p:sldId id="277" r:id="rId20"/>
    <p:sldId id="278" r:id="rId21"/>
    <p:sldId id="279" r:id="rId22"/>
    <p:sldId id="310" r:id="rId23"/>
    <p:sldId id="282" r:id="rId24"/>
    <p:sldId id="288" r:id="rId25"/>
    <p:sldId id="289" r:id="rId26"/>
    <p:sldId id="296" r:id="rId27"/>
    <p:sldId id="319" r:id="rId28"/>
    <p:sldId id="303" r:id="rId29"/>
    <p:sldId id="305" r:id="rId30"/>
    <p:sldId id="304" r:id="rId31"/>
    <p:sldId id="306" r:id="rId32"/>
    <p:sldId id="307" r:id="rId33"/>
    <p:sldId id="262" r:id="rId34"/>
    <p:sldId id="299" r:id="rId35"/>
    <p:sldId id="263" r:id="rId36"/>
    <p:sldId id="264" r:id="rId37"/>
    <p:sldId id="265" r:id="rId38"/>
    <p:sldId id="266" r:id="rId39"/>
    <p:sldId id="267" r:id="rId40"/>
    <p:sldId id="268" r:id="rId41"/>
    <p:sldId id="269" r:id="rId42"/>
    <p:sldId id="316" r:id="rId43"/>
    <p:sldId id="317" r:id="rId44"/>
    <p:sldId id="308" r:id="rId45"/>
    <p:sldId id="309" r:id="rId46"/>
    <p:sldId id="290" r:id="rId47"/>
    <p:sldId id="291" r:id="rId48"/>
    <p:sldId id="292" r:id="rId49"/>
    <p:sldId id="312" r:id="rId50"/>
    <p:sldId id="313" r:id="rId51"/>
    <p:sldId id="297" r:id="rId52"/>
    <p:sldId id="298" r:id="rId53"/>
  </p:sldIdLst>
  <p:sldSz cx="18288000" cy="10287000"/>
  <p:notesSz cx="6858000" cy="9144000"/>
  <p:embeddedFontLst>
    <p:embeddedFont>
      <p:font typeface="Lato" panose="020F0502020204030203" pitchFamily="34" charset="0"/>
      <p:regular r:id="rId55"/>
      <p:bold r:id="rId56"/>
      <p:italic r:id="rId57"/>
      <p:boldItalic r:id="rId58"/>
    </p:embeddedFont>
    <p:embeddedFont>
      <p:font typeface="Lato Bold" panose="020F0502020204030203" pitchFamily="34" charset="0"/>
      <p:regular r:id="rId59"/>
      <p:bold r:id="rId60"/>
    </p:embeddedFont>
    <p:embeddedFont>
      <p:font typeface="Lato Italics" panose="020B0604020202020204" charset="0"/>
      <p:regular r:id="rId61"/>
    </p:embeddedFont>
    <p:embeddedFont>
      <p:font typeface="Poppins" panose="00000500000000000000" pitchFamily="2" charset="0"/>
      <p:regular r:id="rId62"/>
      <p:bold r:id="rId63"/>
      <p:italic r:id="rId64"/>
      <p:boldItalic r:id="rId65"/>
    </p:embeddedFont>
    <p:embeddedFont>
      <p:font typeface="Poppins Bold" panose="00000800000000000000" pitchFamily="2" charset="0"/>
      <p:regular r:id="rId66"/>
      <p:bold r:id="rId67"/>
    </p:embeddedFont>
    <p:embeddedFont>
      <p:font typeface="Poppins Italics" panose="020B0604020202020204" charset="0"/>
      <p:regular r:id="rId68"/>
    </p:embeddedFont>
    <p:embeddedFont>
      <p:font typeface="Poppins Medium" panose="00000600000000000000" pitchFamily="2" charset="0"/>
      <p:regular r:id="rId69"/>
      <p: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B981A-6672-4028-8D54-CBC66DED7911}" v="30" dt="2024-02-26T17:03:34.9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21"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F22D97-8249-4E41-9003-0B66067B3124}" type="datetimeFigureOut">
              <a:rPr lang="en-US" smtClean="0"/>
              <a:t>2/26/2024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1C071-EFEA-47F7-A91D-F8845345AACD}" type="slidenum">
              <a:rPr lang="en-US" smtClean="0"/>
              <a:t>‹#›</a:t>
            </a:fld>
            <a:endParaRPr lang="en-US" dirty="0"/>
          </a:p>
        </p:txBody>
      </p:sp>
    </p:spTree>
    <p:extLst>
      <p:ext uri="{BB962C8B-B14F-4D97-AF65-F5344CB8AC3E}">
        <p14:creationId xmlns:p14="http://schemas.microsoft.com/office/powerpoint/2010/main" val="22358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a:extLst>
            <a:ext uri="{FF2B5EF4-FFF2-40B4-BE49-F238E27FC236}">
              <a16:creationId xmlns:a16="http://schemas.microsoft.com/office/drawing/2014/main" id="{BB66ACAF-AB38-F34F-9844-26A084124D2C}"/>
            </a:ext>
          </a:extLst>
        </p:cNvPr>
        <p:cNvGrpSpPr/>
        <p:nvPr/>
      </p:nvGrpSpPr>
      <p:grpSpPr>
        <a:xfrm>
          <a:off x="0" y="0"/>
          <a:ext cx="0" cy="0"/>
          <a:chOff x="0" y="0"/>
          <a:chExt cx="0" cy="0"/>
        </a:xfrm>
      </p:grpSpPr>
      <p:sp>
        <p:nvSpPr>
          <p:cNvPr id="54" name="Google Shape;54;p3:notes">
            <a:extLst>
              <a:ext uri="{FF2B5EF4-FFF2-40B4-BE49-F238E27FC236}">
                <a16:creationId xmlns:a16="http://schemas.microsoft.com/office/drawing/2014/main" id="{5CFD86AA-D4CC-513B-1AD3-95E5B51F49A1}"/>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3:notes">
            <a:extLst>
              <a:ext uri="{FF2B5EF4-FFF2-40B4-BE49-F238E27FC236}">
                <a16:creationId xmlns:a16="http://schemas.microsoft.com/office/drawing/2014/main" id="{524A0145-41E3-351E-8138-9330A28A0DAC}"/>
              </a:ext>
            </a:extLst>
          </p:cNvPr>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718966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a:extLst>
            <a:ext uri="{FF2B5EF4-FFF2-40B4-BE49-F238E27FC236}">
              <a16:creationId xmlns:a16="http://schemas.microsoft.com/office/drawing/2014/main" id="{BE448B0F-5A9C-D6CE-9C00-34D50FC0C610}"/>
            </a:ext>
          </a:extLst>
        </p:cNvPr>
        <p:cNvGrpSpPr/>
        <p:nvPr/>
      </p:nvGrpSpPr>
      <p:grpSpPr>
        <a:xfrm>
          <a:off x="0" y="0"/>
          <a:ext cx="0" cy="0"/>
          <a:chOff x="0" y="0"/>
          <a:chExt cx="0" cy="0"/>
        </a:xfrm>
      </p:grpSpPr>
      <p:sp>
        <p:nvSpPr>
          <p:cNvPr id="54" name="Google Shape;54;p3:notes">
            <a:extLst>
              <a:ext uri="{FF2B5EF4-FFF2-40B4-BE49-F238E27FC236}">
                <a16:creationId xmlns:a16="http://schemas.microsoft.com/office/drawing/2014/main" id="{BAA0E815-8D92-410B-E036-80417E2FF3B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3:notes">
            <a:extLst>
              <a:ext uri="{FF2B5EF4-FFF2-40B4-BE49-F238E27FC236}">
                <a16:creationId xmlns:a16="http://schemas.microsoft.com/office/drawing/2014/main" id="{E479C510-0B0E-F693-D234-E0AB873F7152}"/>
              </a:ext>
            </a:extLst>
          </p:cNvPr>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42729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a:extLst>
            <a:ext uri="{FF2B5EF4-FFF2-40B4-BE49-F238E27FC236}">
              <a16:creationId xmlns:a16="http://schemas.microsoft.com/office/drawing/2014/main" id="{93F95520-EFC7-79B9-49B8-A5A2F8E1254B}"/>
            </a:ext>
          </a:extLst>
        </p:cNvPr>
        <p:cNvGrpSpPr/>
        <p:nvPr/>
      </p:nvGrpSpPr>
      <p:grpSpPr>
        <a:xfrm>
          <a:off x="0" y="0"/>
          <a:ext cx="0" cy="0"/>
          <a:chOff x="0" y="0"/>
          <a:chExt cx="0" cy="0"/>
        </a:xfrm>
      </p:grpSpPr>
      <p:sp>
        <p:nvSpPr>
          <p:cNvPr id="54" name="Google Shape;54;p3:notes">
            <a:extLst>
              <a:ext uri="{FF2B5EF4-FFF2-40B4-BE49-F238E27FC236}">
                <a16:creationId xmlns:a16="http://schemas.microsoft.com/office/drawing/2014/main" id="{7556A3D2-B211-3EB5-32EB-91B03EC48054}"/>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3:notes">
            <a:extLst>
              <a:ext uri="{FF2B5EF4-FFF2-40B4-BE49-F238E27FC236}">
                <a16:creationId xmlns:a16="http://schemas.microsoft.com/office/drawing/2014/main" id="{2BC2FF4E-0337-AF4F-73A0-3147A0904F24}"/>
              </a:ext>
            </a:extLst>
          </p:cNvPr>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304261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a:extLst>
            <a:ext uri="{FF2B5EF4-FFF2-40B4-BE49-F238E27FC236}">
              <a16:creationId xmlns:a16="http://schemas.microsoft.com/office/drawing/2014/main" id="{F4FD74F0-1012-6392-7B7D-772A4E843BE1}"/>
            </a:ext>
          </a:extLst>
        </p:cNvPr>
        <p:cNvGrpSpPr/>
        <p:nvPr/>
      </p:nvGrpSpPr>
      <p:grpSpPr>
        <a:xfrm>
          <a:off x="0" y="0"/>
          <a:ext cx="0" cy="0"/>
          <a:chOff x="0" y="0"/>
          <a:chExt cx="0" cy="0"/>
        </a:xfrm>
      </p:grpSpPr>
      <p:sp>
        <p:nvSpPr>
          <p:cNvPr id="54" name="Google Shape;54;p3:notes">
            <a:extLst>
              <a:ext uri="{FF2B5EF4-FFF2-40B4-BE49-F238E27FC236}">
                <a16:creationId xmlns:a16="http://schemas.microsoft.com/office/drawing/2014/main" id="{0C87DFCB-84DB-F68E-228C-A8EFCED12DDF}"/>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3:notes">
            <a:extLst>
              <a:ext uri="{FF2B5EF4-FFF2-40B4-BE49-F238E27FC236}">
                <a16:creationId xmlns:a16="http://schemas.microsoft.com/office/drawing/2014/main" id="{8E518113-D80C-A9D7-7222-491ECEB53BD4}"/>
              </a:ext>
            </a:extLst>
          </p:cNvPr>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061696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7.sv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sv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43.sv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43.sv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43.sv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svg"/></Relationships>
</file>

<file path=ppt/slides/_rels/slide4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6.png"/><Relationship Id="rId7"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4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9.sv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49.sv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03737" y="-127238"/>
            <a:ext cx="12173240" cy="10541477"/>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3044" r="-3044"/>
              </a:stretch>
            </a:blipFill>
          </p:spPr>
          <p:txBody>
            <a:bodyPr/>
            <a:lstStyle/>
            <a:p>
              <a:endParaRPr lang="en-US" dirty="0"/>
            </a:p>
          </p:txBody>
        </p:sp>
      </p:grpSp>
      <p:grpSp>
        <p:nvGrpSpPr>
          <p:cNvPr id="4" name="Group 4"/>
          <p:cNvGrpSpPr/>
          <p:nvPr/>
        </p:nvGrpSpPr>
        <p:grpSpPr>
          <a:xfrm rot="2332430">
            <a:off x="10361167" y="-2667775"/>
            <a:ext cx="333700" cy="7948406"/>
            <a:chOff x="0" y="0"/>
            <a:chExt cx="87888" cy="2093407"/>
          </a:xfrm>
        </p:grpSpPr>
        <p:sp>
          <p:nvSpPr>
            <p:cNvPr id="5" name="Freeform 5"/>
            <p:cNvSpPr/>
            <p:nvPr/>
          </p:nvSpPr>
          <p:spPr>
            <a:xfrm>
              <a:off x="0" y="0"/>
              <a:ext cx="87888" cy="2093407"/>
            </a:xfrm>
            <a:custGeom>
              <a:avLst/>
              <a:gdLst/>
              <a:ahLst/>
              <a:cxnLst/>
              <a:rect l="l" t="t" r="r" b="b"/>
              <a:pathLst>
                <a:path w="87888" h="2093407">
                  <a:moveTo>
                    <a:pt x="0" y="0"/>
                  </a:moveTo>
                  <a:lnTo>
                    <a:pt x="87888" y="0"/>
                  </a:lnTo>
                  <a:lnTo>
                    <a:pt x="87888" y="2093407"/>
                  </a:lnTo>
                  <a:lnTo>
                    <a:pt x="0" y="2093407"/>
                  </a:lnTo>
                  <a:close/>
                </a:path>
              </a:pathLst>
            </a:custGeom>
            <a:solidFill>
              <a:srgbClr val="070809"/>
            </a:solidFill>
          </p:spPr>
          <p:txBody>
            <a:bodyPr/>
            <a:lstStyle/>
            <a:p>
              <a:endParaRPr lang="en-US" dirty="0"/>
            </a:p>
          </p:txBody>
        </p:sp>
        <p:sp>
          <p:nvSpPr>
            <p:cNvPr id="6" name="TextBox 6"/>
            <p:cNvSpPr txBox="1"/>
            <p:nvPr/>
          </p:nvSpPr>
          <p:spPr>
            <a:xfrm>
              <a:off x="0" y="-38100"/>
              <a:ext cx="87888" cy="2131507"/>
            </a:xfrm>
            <a:prstGeom prst="rect">
              <a:avLst/>
            </a:prstGeom>
          </p:spPr>
          <p:txBody>
            <a:bodyPr lIns="50800" tIns="50800" rIns="50800" bIns="50800" rtlCol="0" anchor="ctr"/>
            <a:lstStyle/>
            <a:p>
              <a:pPr algn="ctr">
                <a:lnSpc>
                  <a:spcPts val="2659"/>
                </a:lnSpc>
              </a:pPr>
              <a:endParaRPr dirty="0"/>
            </a:p>
          </p:txBody>
        </p:sp>
      </p:grpSp>
      <p:sp>
        <p:nvSpPr>
          <p:cNvPr id="7" name="Freeform 7"/>
          <p:cNvSpPr/>
          <p:nvPr/>
        </p:nvSpPr>
        <p:spPr>
          <a:xfrm rot="3328133">
            <a:off x="9338764" y="7494556"/>
            <a:ext cx="7296263" cy="1639659"/>
          </a:xfrm>
          <a:custGeom>
            <a:avLst/>
            <a:gdLst/>
            <a:ahLst/>
            <a:cxnLst/>
            <a:rect l="l" t="t" r="r" b="b"/>
            <a:pathLst>
              <a:path w="7296263" h="1639659">
                <a:moveTo>
                  <a:pt x="0" y="0"/>
                </a:moveTo>
                <a:lnTo>
                  <a:pt x="7296263" y="0"/>
                </a:lnTo>
                <a:lnTo>
                  <a:pt x="7296263" y="1639659"/>
                </a:lnTo>
                <a:lnTo>
                  <a:pt x="0" y="1639659"/>
                </a:lnTo>
                <a:lnTo>
                  <a:pt x="0" y="0"/>
                </a:lnTo>
                <a:close/>
              </a:path>
            </a:pathLst>
          </a:custGeom>
          <a:blipFill>
            <a:blip r:embed="rId3">
              <a:extLst>
                <a:ext uri="{96DAC541-7B7A-43D3-8B79-37D633B846F1}">
                  <asvg:svgBlip xmlns:asvg="http://schemas.microsoft.com/office/drawing/2016/SVG/main" r:embed="rId4"/>
                </a:ext>
              </a:extLst>
            </a:blip>
            <a:stretch>
              <a:fillRect t="-103242" b="-47711"/>
            </a:stretch>
          </a:blipFill>
        </p:spPr>
        <p:txBody>
          <a:bodyPr/>
          <a:lstStyle/>
          <a:p>
            <a:endParaRPr lang="en-US" dirty="0"/>
          </a:p>
        </p:txBody>
      </p:sp>
      <p:grpSp>
        <p:nvGrpSpPr>
          <p:cNvPr id="8" name="Group 8"/>
          <p:cNvGrpSpPr/>
          <p:nvPr/>
        </p:nvGrpSpPr>
        <p:grpSpPr>
          <a:xfrm rot="-1982695">
            <a:off x="11515192" y="4997596"/>
            <a:ext cx="1272884" cy="7948406"/>
            <a:chOff x="0" y="0"/>
            <a:chExt cx="335245" cy="2093407"/>
          </a:xfrm>
        </p:grpSpPr>
        <p:sp>
          <p:nvSpPr>
            <p:cNvPr id="9" name="Freeform 9"/>
            <p:cNvSpPr/>
            <p:nvPr/>
          </p:nvSpPr>
          <p:spPr>
            <a:xfrm>
              <a:off x="0" y="0"/>
              <a:ext cx="335245" cy="2093407"/>
            </a:xfrm>
            <a:custGeom>
              <a:avLst/>
              <a:gdLst/>
              <a:ahLst/>
              <a:cxnLst/>
              <a:rect l="l" t="t" r="r" b="b"/>
              <a:pathLst>
                <a:path w="335245" h="2093407">
                  <a:moveTo>
                    <a:pt x="0" y="0"/>
                  </a:moveTo>
                  <a:lnTo>
                    <a:pt x="335245" y="0"/>
                  </a:lnTo>
                  <a:lnTo>
                    <a:pt x="335245" y="2093407"/>
                  </a:lnTo>
                  <a:lnTo>
                    <a:pt x="0" y="2093407"/>
                  </a:lnTo>
                  <a:close/>
                </a:path>
              </a:pathLst>
            </a:custGeom>
            <a:solidFill>
              <a:srgbClr val="DC4A26"/>
            </a:solidFill>
          </p:spPr>
          <p:txBody>
            <a:bodyPr/>
            <a:lstStyle/>
            <a:p>
              <a:endParaRPr lang="en-US" dirty="0"/>
            </a:p>
          </p:txBody>
        </p:sp>
        <p:sp>
          <p:nvSpPr>
            <p:cNvPr id="10" name="TextBox 10"/>
            <p:cNvSpPr txBox="1"/>
            <p:nvPr/>
          </p:nvSpPr>
          <p:spPr>
            <a:xfrm>
              <a:off x="0" y="-38100"/>
              <a:ext cx="335245" cy="2131507"/>
            </a:xfrm>
            <a:prstGeom prst="rect">
              <a:avLst/>
            </a:prstGeom>
          </p:spPr>
          <p:txBody>
            <a:bodyPr lIns="50800" tIns="50800" rIns="50800" bIns="50800" rtlCol="0" anchor="ctr"/>
            <a:lstStyle/>
            <a:p>
              <a:pPr algn="ctr">
                <a:lnSpc>
                  <a:spcPts val="2659"/>
                </a:lnSpc>
              </a:pPr>
              <a:endParaRPr dirty="0"/>
            </a:p>
          </p:txBody>
        </p:sp>
      </p:grpSp>
      <p:sp>
        <p:nvSpPr>
          <p:cNvPr id="11" name="Freeform 11"/>
          <p:cNvSpPr/>
          <p:nvPr/>
        </p:nvSpPr>
        <p:spPr>
          <a:xfrm rot="8100000">
            <a:off x="7498052" y="6250977"/>
            <a:ext cx="5100822" cy="1074812"/>
          </a:xfrm>
          <a:custGeom>
            <a:avLst/>
            <a:gdLst/>
            <a:ahLst/>
            <a:cxnLst/>
            <a:rect l="l" t="t" r="r" b="b"/>
            <a:pathLst>
              <a:path w="5100822" h="1074812">
                <a:moveTo>
                  <a:pt x="0" y="0"/>
                </a:moveTo>
                <a:lnTo>
                  <a:pt x="5100822" y="0"/>
                </a:lnTo>
                <a:lnTo>
                  <a:pt x="5100822" y="1074812"/>
                </a:lnTo>
                <a:lnTo>
                  <a:pt x="0" y="1074812"/>
                </a:lnTo>
                <a:lnTo>
                  <a:pt x="0" y="0"/>
                </a:lnTo>
                <a:close/>
              </a:path>
            </a:pathLst>
          </a:custGeom>
          <a:blipFill>
            <a:blip r:embed="rId3">
              <a:extLst>
                <a:ext uri="{96DAC541-7B7A-43D3-8B79-37D633B846F1}">
                  <asvg:svgBlip xmlns:asvg="http://schemas.microsoft.com/office/drawing/2016/SVG/main" r:embed="rId4"/>
                </a:ext>
              </a:extLst>
            </a:blip>
            <a:stretch>
              <a:fillRect l="-35827" t="-201649" r="-7213" b="-81189"/>
            </a:stretch>
          </a:blipFill>
        </p:spPr>
        <p:txBody>
          <a:bodyPr/>
          <a:lstStyle/>
          <a:p>
            <a:endParaRPr lang="en-US" dirty="0"/>
          </a:p>
        </p:txBody>
      </p:sp>
      <p:sp>
        <p:nvSpPr>
          <p:cNvPr id="12" name="Freeform 12"/>
          <p:cNvSpPr/>
          <p:nvPr/>
        </p:nvSpPr>
        <p:spPr>
          <a:xfrm rot="7883962">
            <a:off x="9427823" y="1108417"/>
            <a:ext cx="7296263" cy="1639659"/>
          </a:xfrm>
          <a:custGeom>
            <a:avLst/>
            <a:gdLst/>
            <a:ahLst/>
            <a:cxnLst/>
            <a:rect l="l" t="t" r="r" b="b"/>
            <a:pathLst>
              <a:path w="7296263" h="1639659">
                <a:moveTo>
                  <a:pt x="0" y="0"/>
                </a:moveTo>
                <a:lnTo>
                  <a:pt x="7296263" y="0"/>
                </a:lnTo>
                <a:lnTo>
                  <a:pt x="7296263" y="1639659"/>
                </a:lnTo>
                <a:lnTo>
                  <a:pt x="0" y="1639659"/>
                </a:lnTo>
                <a:lnTo>
                  <a:pt x="0" y="0"/>
                </a:lnTo>
                <a:close/>
              </a:path>
            </a:pathLst>
          </a:custGeom>
          <a:blipFill>
            <a:blip r:embed="rId3">
              <a:extLst>
                <a:ext uri="{96DAC541-7B7A-43D3-8B79-37D633B846F1}">
                  <asvg:svgBlip xmlns:asvg="http://schemas.microsoft.com/office/drawing/2016/SVG/main" r:embed="rId4"/>
                </a:ext>
              </a:extLst>
            </a:blip>
            <a:stretch>
              <a:fillRect t="-103242" b="-47711"/>
            </a:stretch>
          </a:blipFill>
        </p:spPr>
        <p:txBody>
          <a:bodyPr/>
          <a:lstStyle/>
          <a:p>
            <a:endParaRPr lang="en-US" dirty="0"/>
          </a:p>
        </p:txBody>
      </p:sp>
      <p:grpSp>
        <p:nvGrpSpPr>
          <p:cNvPr id="13" name="Group 13"/>
          <p:cNvGrpSpPr/>
          <p:nvPr/>
        </p:nvGrpSpPr>
        <p:grpSpPr>
          <a:xfrm rot="2348597">
            <a:off x="12091432" y="-3230784"/>
            <a:ext cx="1272884" cy="7948406"/>
            <a:chOff x="0" y="0"/>
            <a:chExt cx="335245" cy="2093407"/>
          </a:xfrm>
        </p:grpSpPr>
        <p:sp>
          <p:nvSpPr>
            <p:cNvPr id="14" name="Freeform 14"/>
            <p:cNvSpPr/>
            <p:nvPr/>
          </p:nvSpPr>
          <p:spPr>
            <a:xfrm>
              <a:off x="0" y="0"/>
              <a:ext cx="335245" cy="2093407"/>
            </a:xfrm>
            <a:custGeom>
              <a:avLst/>
              <a:gdLst/>
              <a:ahLst/>
              <a:cxnLst/>
              <a:rect l="l" t="t" r="r" b="b"/>
              <a:pathLst>
                <a:path w="335245" h="2093407">
                  <a:moveTo>
                    <a:pt x="0" y="0"/>
                  </a:moveTo>
                  <a:lnTo>
                    <a:pt x="335245" y="0"/>
                  </a:lnTo>
                  <a:lnTo>
                    <a:pt x="335245" y="2093407"/>
                  </a:lnTo>
                  <a:lnTo>
                    <a:pt x="0" y="2093407"/>
                  </a:lnTo>
                  <a:close/>
                </a:path>
              </a:pathLst>
            </a:custGeom>
            <a:solidFill>
              <a:srgbClr val="DC4A26"/>
            </a:solidFill>
          </p:spPr>
          <p:txBody>
            <a:bodyPr/>
            <a:lstStyle/>
            <a:p>
              <a:endParaRPr lang="en-US" dirty="0"/>
            </a:p>
          </p:txBody>
        </p:sp>
        <p:sp>
          <p:nvSpPr>
            <p:cNvPr id="15" name="TextBox 15"/>
            <p:cNvSpPr txBox="1"/>
            <p:nvPr/>
          </p:nvSpPr>
          <p:spPr>
            <a:xfrm>
              <a:off x="0" y="-38100"/>
              <a:ext cx="335245" cy="2131507"/>
            </a:xfrm>
            <a:prstGeom prst="rect">
              <a:avLst/>
            </a:prstGeom>
          </p:spPr>
          <p:txBody>
            <a:bodyPr lIns="50800" tIns="50800" rIns="50800" bIns="50800" rtlCol="0" anchor="ctr"/>
            <a:lstStyle/>
            <a:p>
              <a:pPr algn="ctr">
                <a:lnSpc>
                  <a:spcPts val="2659"/>
                </a:lnSpc>
              </a:pPr>
              <a:endParaRPr dirty="0"/>
            </a:p>
          </p:txBody>
        </p:sp>
      </p:grpSp>
      <p:grpSp>
        <p:nvGrpSpPr>
          <p:cNvPr id="16" name="Group 16"/>
          <p:cNvGrpSpPr/>
          <p:nvPr/>
        </p:nvGrpSpPr>
        <p:grpSpPr>
          <a:xfrm rot="-1982695">
            <a:off x="8895447" y="5657099"/>
            <a:ext cx="1272884" cy="7948406"/>
            <a:chOff x="0" y="0"/>
            <a:chExt cx="335245" cy="2093407"/>
          </a:xfrm>
        </p:grpSpPr>
        <p:sp>
          <p:nvSpPr>
            <p:cNvPr id="17" name="Freeform 17"/>
            <p:cNvSpPr/>
            <p:nvPr/>
          </p:nvSpPr>
          <p:spPr>
            <a:xfrm>
              <a:off x="0" y="0"/>
              <a:ext cx="335245" cy="2093407"/>
            </a:xfrm>
            <a:custGeom>
              <a:avLst/>
              <a:gdLst/>
              <a:ahLst/>
              <a:cxnLst/>
              <a:rect l="l" t="t" r="r" b="b"/>
              <a:pathLst>
                <a:path w="335245" h="2093407">
                  <a:moveTo>
                    <a:pt x="0" y="0"/>
                  </a:moveTo>
                  <a:lnTo>
                    <a:pt x="335245" y="0"/>
                  </a:lnTo>
                  <a:lnTo>
                    <a:pt x="335245" y="2093407"/>
                  </a:lnTo>
                  <a:lnTo>
                    <a:pt x="0" y="2093407"/>
                  </a:lnTo>
                  <a:close/>
                </a:path>
              </a:pathLst>
            </a:custGeom>
            <a:solidFill>
              <a:srgbClr val="DC4A26"/>
            </a:solidFill>
          </p:spPr>
          <p:txBody>
            <a:bodyPr/>
            <a:lstStyle/>
            <a:p>
              <a:endParaRPr lang="en-US" dirty="0"/>
            </a:p>
          </p:txBody>
        </p:sp>
        <p:sp>
          <p:nvSpPr>
            <p:cNvPr id="18" name="TextBox 18"/>
            <p:cNvSpPr txBox="1"/>
            <p:nvPr/>
          </p:nvSpPr>
          <p:spPr>
            <a:xfrm>
              <a:off x="0" y="-38100"/>
              <a:ext cx="335245" cy="2131507"/>
            </a:xfrm>
            <a:prstGeom prst="rect">
              <a:avLst/>
            </a:prstGeom>
          </p:spPr>
          <p:txBody>
            <a:bodyPr lIns="50800" tIns="50800" rIns="50800" bIns="50800" rtlCol="0" anchor="ctr"/>
            <a:lstStyle/>
            <a:p>
              <a:pPr algn="ctr">
                <a:lnSpc>
                  <a:spcPts val="2659"/>
                </a:lnSpc>
              </a:pPr>
              <a:endParaRPr dirty="0"/>
            </a:p>
          </p:txBody>
        </p:sp>
      </p:grpSp>
      <p:grpSp>
        <p:nvGrpSpPr>
          <p:cNvPr id="19" name="Group 19"/>
          <p:cNvGrpSpPr/>
          <p:nvPr/>
        </p:nvGrpSpPr>
        <p:grpSpPr>
          <a:xfrm rot="-1982695">
            <a:off x="10602125" y="5401032"/>
            <a:ext cx="333700" cy="7948406"/>
            <a:chOff x="0" y="0"/>
            <a:chExt cx="87888" cy="2093407"/>
          </a:xfrm>
        </p:grpSpPr>
        <p:sp>
          <p:nvSpPr>
            <p:cNvPr id="20" name="Freeform 20"/>
            <p:cNvSpPr/>
            <p:nvPr/>
          </p:nvSpPr>
          <p:spPr>
            <a:xfrm>
              <a:off x="0" y="0"/>
              <a:ext cx="87888" cy="2093407"/>
            </a:xfrm>
            <a:custGeom>
              <a:avLst/>
              <a:gdLst/>
              <a:ahLst/>
              <a:cxnLst/>
              <a:rect l="l" t="t" r="r" b="b"/>
              <a:pathLst>
                <a:path w="87888" h="2093407">
                  <a:moveTo>
                    <a:pt x="0" y="0"/>
                  </a:moveTo>
                  <a:lnTo>
                    <a:pt x="87888" y="0"/>
                  </a:lnTo>
                  <a:lnTo>
                    <a:pt x="87888" y="2093407"/>
                  </a:lnTo>
                  <a:lnTo>
                    <a:pt x="0" y="2093407"/>
                  </a:lnTo>
                  <a:close/>
                </a:path>
              </a:pathLst>
            </a:custGeom>
            <a:solidFill>
              <a:srgbClr val="070809"/>
            </a:solidFill>
          </p:spPr>
          <p:txBody>
            <a:bodyPr/>
            <a:lstStyle/>
            <a:p>
              <a:endParaRPr lang="en-US" dirty="0"/>
            </a:p>
          </p:txBody>
        </p:sp>
        <p:sp>
          <p:nvSpPr>
            <p:cNvPr id="21" name="TextBox 21"/>
            <p:cNvSpPr txBox="1"/>
            <p:nvPr/>
          </p:nvSpPr>
          <p:spPr>
            <a:xfrm>
              <a:off x="0" y="-38100"/>
              <a:ext cx="87888" cy="2131507"/>
            </a:xfrm>
            <a:prstGeom prst="rect">
              <a:avLst/>
            </a:prstGeom>
          </p:spPr>
          <p:txBody>
            <a:bodyPr lIns="50800" tIns="50800" rIns="50800" bIns="50800" rtlCol="0" anchor="ctr"/>
            <a:lstStyle/>
            <a:p>
              <a:pPr algn="ctr">
                <a:lnSpc>
                  <a:spcPts val="2659"/>
                </a:lnSpc>
              </a:pPr>
              <a:endParaRPr dirty="0"/>
            </a:p>
          </p:txBody>
        </p:sp>
      </p:grpSp>
      <p:sp>
        <p:nvSpPr>
          <p:cNvPr id="22" name="AutoShape 22"/>
          <p:cNvSpPr/>
          <p:nvPr/>
        </p:nvSpPr>
        <p:spPr>
          <a:xfrm rot="-7385849">
            <a:off x="8646170" y="9181349"/>
            <a:ext cx="6492240" cy="0"/>
          </a:xfrm>
          <a:prstGeom prst="line">
            <a:avLst/>
          </a:prstGeom>
          <a:ln w="38100" cap="flat">
            <a:solidFill>
              <a:srgbClr val="FFFFFF"/>
            </a:solidFill>
            <a:prstDash val="solid"/>
            <a:headEnd type="none" w="sm" len="sm"/>
            <a:tailEnd type="none" w="sm" len="sm"/>
          </a:ln>
        </p:spPr>
        <p:txBody>
          <a:bodyPr/>
          <a:lstStyle/>
          <a:p>
            <a:endParaRPr lang="en-US" dirty="0"/>
          </a:p>
        </p:txBody>
      </p:sp>
      <p:sp>
        <p:nvSpPr>
          <p:cNvPr id="23" name="Freeform 23"/>
          <p:cNvSpPr/>
          <p:nvPr/>
        </p:nvSpPr>
        <p:spPr>
          <a:xfrm rot="2700000">
            <a:off x="8403289" y="2830444"/>
            <a:ext cx="3967638" cy="1023195"/>
          </a:xfrm>
          <a:custGeom>
            <a:avLst/>
            <a:gdLst/>
            <a:ahLst/>
            <a:cxnLst/>
            <a:rect l="l" t="t" r="r" b="b"/>
            <a:pathLst>
              <a:path w="3967638" h="1023195">
                <a:moveTo>
                  <a:pt x="0" y="0"/>
                </a:moveTo>
                <a:lnTo>
                  <a:pt x="3967638" y="0"/>
                </a:lnTo>
                <a:lnTo>
                  <a:pt x="3967638" y="1023195"/>
                </a:lnTo>
                <a:lnTo>
                  <a:pt x="0" y="1023195"/>
                </a:lnTo>
                <a:lnTo>
                  <a:pt x="0" y="0"/>
                </a:lnTo>
                <a:close/>
              </a:path>
            </a:pathLst>
          </a:custGeom>
          <a:blipFill>
            <a:blip r:embed="rId3">
              <a:extLst>
                <a:ext uri="{96DAC541-7B7A-43D3-8B79-37D633B846F1}">
                  <asvg:svgBlip xmlns:asvg="http://schemas.microsoft.com/office/drawing/2016/SVG/main" r:embed="rId4"/>
                </a:ext>
              </a:extLst>
            </a:blip>
            <a:stretch>
              <a:fillRect l="-74620" t="-211822" r="-9273" b="-90329"/>
            </a:stretch>
          </a:blipFill>
        </p:spPr>
        <p:txBody>
          <a:bodyPr/>
          <a:lstStyle/>
          <a:p>
            <a:endParaRPr lang="en-US" dirty="0"/>
          </a:p>
        </p:txBody>
      </p:sp>
      <p:grpSp>
        <p:nvGrpSpPr>
          <p:cNvPr id="24" name="Group 24"/>
          <p:cNvGrpSpPr/>
          <p:nvPr/>
        </p:nvGrpSpPr>
        <p:grpSpPr>
          <a:xfrm>
            <a:off x="6843662" y="2407340"/>
            <a:ext cx="4873849" cy="487384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solidFill>
          </p:spPr>
          <p:txBody>
            <a:bodyPr/>
            <a:lstStyle/>
            <a:p>
              <a:endParaRPr lang="en-US" dirty="0"/>
            </a:p>
          </p:txBody>
        </p:sp>
        <p:sp>
          <p:nvSpPr>
            <p:cNvPr id="26" name="TextBox 26"/>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dirty="0"/>
            </a:p>
          </p:txBody>
        </p:sp>
      </p:grpSp>
      <p:grpSp>
        <p:nvGrpSpPr>
          <p:cNvPr id="27" name="Group 27"/>
          <p:cNvGrpSpPr/>
          <p:nvPr/>
        </p:nvGrpSpPr>
        <p:grpSpPr>
          <a:xfrm rot="2348597">
            <a:off x="9437144" y="-3974203"/>
            <a:ext cx="1272884" cy="7948406"/>
            <a:chOff x="0" y="0"/>
            <a:chExt cx="335245" cy="2093407"/>
          </a:xfrm>
        </p:grpSpPr>
        <p:sp>
          <p:nvSpPr>
            <p:cNvPr id="28" name="Freeform 28"/>
            <p:cNvSpPr/>
            <p:nvPr/>
          </p:nvSpPr>
          <p:spPr>
            <a:xfrm>
              <a:off x="0" y="0"/>
              <a:ext cx="335245" cy="2093407"/>
            </a:xfrm>
            <a:custGeom>
              <a:avLst/>
              <a:gdLst/>
              <a:ahLst/>
              <a:cxnLst/>
              <a:rect l="l" t="t" r="r" b="b"/>
              <a:pathLst>
                <a:path w="335245" h="2093407">
                  <a:moveTo>
                    <a:pt x="0" y="0"/>
                  </a:moveTo>
                  <a:lnTo>
                    <a:pt x="335245" y="0"/>
                  </a:lnTo>
                  <a:lnTo>
                    <a:pt x="335245" y="2093407"/>
                  </a:lnTo>
                  <a:lnTo>
                    <a:pt x="0" y="2093407"/>
                  </a:lnTo>
                  <a:close/>
                </a:path>
              </a:pathLst>
            </a:custGeom>
            <a:solidFill>
              <a:srgbClr val="DC4A26"/>
            </a:solidFill>
          </p:spPr>
          <p:txBody>
            <a:bodyPr/>
            <a:lstStyle/>
            <a:p>
              <a:endParaRPr lang="en-US" dirty="0"/>
            </a:p>
          </p:txBody>
        </p:sp>
        <p:sp>
          <p:nvSpPr>
            <p:cNvPr id="29" name="TextBox 29"/>
            <p:cNvSpPr txBox="1"/>
            <p:nvPr/>
          </p:nvSpPr>
          <p:spPr>
            <a:xfrm>
              <a:off x="0" y="-38100"/>
              <a:ext cx="335245" cy="2131507"/>
            </a:xfrm>
            <a:prstGeom prst="rect">
              <a:avLst/>
            </a:prstGeom>
          </p:spPr>
          <p:txBody>
            <a:bodyPr lIns="50800" tIns="50800" rIns="50800" bIns="50800" rtlCol="0" anchor="ctr"/>
            <a:lstStyle/>
            <a:p>
              <a:pPr algn="ctr">
                <a:lnSpc>
                  <a:spcPts val="2659"/>
                </a:lnSpc>
              </a:pPr>
              <a:endParaRPr dirty="0"/>
            </a:p>
          </p:txBody>
        </p:sp>
      </p:grpSp>
      <p:sp>
        <p:nvSpPr>
          <p:cNvPr id="30" name="AutoShape 30"/>
          <p:cNvSpPr/>
          <p:nvPr/>
        </p:nvSpPr>
        <p:spPr>
          <a:xfrm rot="-3022058">
            <a:off x="6479386" y="-19050"/>
            <a:ext cx="6492240" cy="0"/>
          </a:xfrm>
          <a:prstGeom prst="line">
            <a:avLst/>
          </a:prstGeom>
          <a:ln w="38100" cap="flat">
            <a:solidFill>
              <a:srgbClr val="FFFFFF"/>
            </a:solidFill>
            <a:prstDash val="solid"/>
            <a:headEnd type="none" w="sm" len="sm"/>
            <a:tailEnd type="none" w="sm" len="sm"/>
          </a:ln>
        </p:spPr>
        <p:txBody>
          <a:bodyPr/>
          <a:lstStyle/>
          <a:p>
            <a:endParaRPr lang="en-US" dirty="0"/>
          </a:p>
        </p:txBody>
      </p:sp>
      <p:grpSp>
        <p:nvGrpSpPr>
          <p:cNvPr id="31" name="Group 31"/>
          <p:cNvGrpSpPr/>
          <p:nvPr/>
        </p:nvGrpSpPr>
        <p:grpSpPr>
          <a:xfrm>
            <a:off x="-2095001" y="2407340"/>
            <a:ext cx="11375587" cy="4873849"/>
            <a:chOff x="0" y="0"/>
            <a:chExt cx="2996039" cy="1283647"/>
          </a:xfrm>
        </p:grpSpPr>
        <p:sp>
          <p:nvSpPr>
            <p:cNvPr id="32" name="Freeform 32"/>
            <p:cNvSpPr/>
            <p:nvPr/>
          </p:nvSpPr>
          <p:spPr>
            <a:xfrm>
              <a:off x="0" y="0"/>
              <a:ext cx="2996040" cy="1283647"/>
            </a:xfrm>
            <a:custGeom>
              <a:avLst/>
              <a:gdLst/>
              <a:ahLst/>
              <a:cxnLst/>
              <a:rect l="l" t="t" r="r" b="b"/>
              <a:pathLst>
                <a:path w="2996040" h="1283647">
                  <a:moveTo>
                    <a:pt x="0" y="0"/>
                  </a:moveTo>
                  <a:lnTo>
                    <a:pt x="2996040" y="0"/>
                  </a:lnTo>
                  <a:lnTo>
                    <a:pt x="2996040" y="1283647"/>
                  </a:lnTo>
                  <a:lnTo>
                    <a:pt x="0" y="1283647"/>
                  </a:lnTo>
                  <a:close/>
                </a:path>
              </a:pathLst>
            </a:custGeom>
            <a:solidFill>
              <a:srgbClr val="000000"/>
            </a:solidFill>
          </p:spPr>
          <p:txBody>
            <a:bodyPr/>
            <a:lstStyle/>
            <a:p>
              <a:endParaRPr lang="en-US" dirty="0"/>
            </a:p>
          </p:txBody>
        </p:sp>
        <p:sp>
          <p:nvSpPr>
            <p:cNvPr id="33" name="TextBox 33"/>
            <p:cNvSpPr txBox="1"/>
            <p:nvPr/>
          </p:nvSpPr>
          <p:spPr>
            <a:xfrm>
              <a:off x="0" y="-38100"/>
              <a:ext cx="2996039" cy="1321747"/>
            </a:xfrm>
            <a:prstGeom prst="rect">
              <a:avLst/>
            </a:prstGeom>
          </p:spPr>
          <p:txBody>
            <a:bodyPr lIns="50800" tIns="50800" rIns="50800" bIns="50800" rtlCol="0" anchor="ctr"/>
            <a:lstStyle/>
            <a:p>
              <a:pPr algn="ctr">
                <a:lnSpc>
                  <a:spcPts val="2659"/>
                </a:lnSpc>
                <a:spcBef>
                  <a:spcPct val="0"/>
                </a:spcBef>
              </a:pPr>
              <a:endParaRPr dirty="0"/>
            </a:p>
          </p:txBody>
        </p:sp>
      </p:grpSp>
      <p:sp>
        <p:nvSpPr>
          <p:cNvPr id="34" name="Freeform 34"/>
          <p:cNvSpPr/>
          <p:nvPr/>
        </p:nvSpPr>
        <p:spPr>
          <a:xfrm>
            <a:off x="1028700" y="8732033"/>
            <a:ext cx="526267" cy="526267"/>
          </a:xfrm>
          <a:custGeom>
            <a:avLst/>
            <a:gdLst/>
            <a:ahLst/>
            <a:cxnLst/>
            <a:rect l="l" t="t" r="r" b="b"/>
            <a:pathLst>
              <a:path w="526267" h="526267">
                <a:moveTo>
                  <a:pt x="0" y="0"/>
                </a:moveTo>
                <a:lnTo>
                  <a:pt x="526267" y="0"/>
                </a:lnTo>
                <a:lnTo>
                  <a:pt x="526267" y="526267"/>
                </a:lnTo>
                <a:lnTo>
                  <a:pt x="0" y="526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5" name="Freeform 35"/>
          <p:cNvSpPr/>
          <p:nvPr/>
        </p:nvSpPr>
        <p:spPr>
          <a:xfrm>
            <a:off x="7278437" y="3510216"/>
            <a:ext cx="2795149" cy="2668097"/>
          </a:xfrm>
          <a:custGeom>
            <a:avLst/>
            <a:gdLst/>
            <a:ahLst/>
            <a:cxnLst/>
            <a:rect l="l" t="t" r="r" b="b"/>
            <a:pathLst>
              <a:path w="2795149" h="2668097">
                <a:moveTo>
                  <a:pt x="0" y="0"/>
                </a:moveTo>
                <a:lnTo>
                  <a:pt x="2795149" y="0"/>
                </a:lnTo>
                <a:lnTo>
                  <a:pt x="2795149" y="2668097"/>
                </a:lnTo>
                <a:lnTo>
                  <a:pt x="0" y="2668097"/>
                </a:lnTo>
                <a:lnTo>
                  <a:pt x="0" y="0"/>
                </a:lnTo>
                <a:close/>
              </a:path>
            </a:pathLst>
          </a:custGeom>
          <a:blipFill>
            <a:blip r:embed="rId7"/>
            <a:stretch>
              <a:fillRect/>
            </a:stretch>
          </a:blipFill>
        </p:spPr>
        <p:txBody>
          <a:bodyPr/>
          <a:lstStyle/>
          <a:p>
            <a:endParaRPr lang="en-US" dirty="0"/>
          </a:p>
        </p:txBody>
      </p:sp>
      <p:sp>
        <p:nvSpPr>
          <p:cNvPr id="36" name="TextBox 36"/>
          <p:cNvSpPr txBox="1"/>
          <p:nvPr/>
        </p:nvSpPr>
        <p:spPr>
          <a:xfrm>
            <a:off x="1028700" y="3609267"/>
            <a:ext cx="9583722" cy="1800225"/>
          </a:xfrm>
          <a:prstGeom prst="rect">
            <a:avLst/>
          </a:prstGeom>
        </p:spPr>
        <p:txBody>
          <a:bodyPr lIns="0" tIns="0" rIns="0" bIns="0" rtlCol="0" anchor="t">
            <a:spAutoFit/>
          </a:bodyPr>
          <a:lstStyle/>
          <a:p>
            <a:pPr>
              <a:lnSpc>
                <a:spcPts val="6840"/>
              </a:lnSpc>
            </a:pPr>
            <a:r>
              <a:rPr lang="en-US" sz="5700" dirty="0">
                <a:solidFill>
                  <a:srgbClr val="FFFFFF"/>
                </a:solidFill>
                <a:latin typeface="Poppins Bold"/>
              </a:rPr>
              <a:t>Chester Upland</a:t>
            </a:r>
          </a:p>
          <a:p>
            <a:pPr>
              <a:lnSpc>
                <a:spcPts val="6840"/>
              </a:lnSpc>
            </a:pPr>
            <a:r>
              <a:rPr lang="en-US" sz="5700" dirty="0">
                <a:solidFill>
                  <a:srgbClr val="FFFFFF"/>
                </a:solidFill>
                <a:latin typeface="Poppins Bold"/>
              </a:rPr>
              <a:t>School District </a:t>
            </a:r>
          </a:p>
        </p:txBody>
      </p:sp>
      <p:sp>
        <p:nvSpPr>
          <p:cNvPr id="37" name="TextBox 37"/>
          <p:cNvSpPr txBox="1"/>
          <p:nvPr/>
        </p:nvSpPr>
        <p:spPr>
          <a:xfrm>
            <a:off x="1028700" y="5526812"/>
            <a:ext cx="6165281" cy="485775"/>
          </a:xfrm>
          <a:prstGeom prst="rect">
            <a:avLst/>
          </a:prstGeom>
        </p:spPr>
        <p:txBody>
          <a:bodyPr lIns="0" tIns="0" rIns="0" bIns="0" rtlCol="0" anchor="t">
            <a:spAutoFit/>
          </a:bodyPr>
          <a:lstStyle/>
          <a:p>
            <a:pPr>
              <a:lnSpc>
                <a:spcPts val="3600"/>
              </a:lnSpc>
              <a:spcBef>
                <a:spcPct val="0"/>
              </a:spcBef>
            </a:pPr>
            <a:r>
              <a:rPr lang="en-US" sz="3000" spc="1527" dirty="0">
                <a:solidFill>
                  <a:srgbClr val="070809"/>
                </a:solidFill>
                <a:latin typeface="Poppins"/>
              </a:rPr>
              <a:t>FEBRUARY 2024</a:t>
            </a:r>
          </a:p>
        </p:txBody>
      </p:sp>
      <p:sp>
        <p:nvSpPr>
          <p:cNvPr id="38" name="TextBox 38"/>
          <p:cNvSpPr txBox="1"/>
          <p:nvPr/>
        </p:nvSpPr>
        <p:spPr>
          <a:xfrm>
            <a:off x="1711966" y="8737991"/>
            <a:ext cx="5467519" cy="485775"/>
          </a:xfrm>
          <a:prstGeom prst="rect">
            <a:avLst/>
          </a:prstGeom>
        </p:spPr>
        <p:txBody>
          <a:bodyPr lIns="0" tIns="0" rIns="0" bIns="0" rtlCol="0" anchor="t">
            <a:spAutoFit/>
          </a:bodyPr>
          <a:lstStyle/>
          <a:p>
            <a:pPr>
              <a:lnSpc>
                <a:spcPts val="3600"/>
              </a:lnSpc>
              <a:spcBef>
                <a:spcPct val="0"/>
              </a:spcBef>
            </a:pPr>
            <a:r>
              <a:rPr lang="en-US" sz="3000" dirty="0">
                <a:solidFill>
                  <a:srgbClr val="000000"/>
                </a:solidFill>
                <a:latin typeface="Poppins"/>
              </a:rPr>
              <a:t>chesteruplandsd.org</a:t>
            </a:r>
          </a:p>
        </p:txBody>
      </p:sp>
      <p:sp>
        <p:nvSpPr>
          <p:cNvPr id="39" name="TextBox 39"/>
          <p:cNvSpPr txBox="1"/>
          <p:nvPr/>
        </p:nvSpPr>
        <p:spPr>
          <a:xfrm>
            <a:off x="1181100" y="5679212"/>
            <a:ext cx="6165281" cy="485775"/>
          </a:xfrm>
          <a:prstGeom prst="rect">
            <a:avLst/>
          </a:prstGeom>
        </p:spPr>
        <p:txBody>
          <a:bodyPr lIns="0" tIns="0" rIns="0" bIns="0" rtlCol="0" anchor="t">
            <a:spAutoFit/>
          </a:bodyPr>
          <a:lstStyle/>
          <a:p>
            <a:pPr>
              <a:lnSpc>
                <a:spcPts val="3600"/>
              </a:lnSpc>
              <a:spcBef>
                <a:spcPct val="0"/>
              </a:spcBef>
            </a:pPr>
            <a:r>
              <a:rPr lang="en-US" sz="3000" spc="1527" dirty="0">
                <a:solidFill>
                  <a:srgbClr val="DC4A26"/>
                </a:solidFill>
                <a:latin typeface="Poppins"/>
              </a:rPr>
              <a:t>FEBRUARY 2024</a:t>
            </a:r>
          </a:p>
        </p:txBody>
      </p:sp>
      <p:sp>
        <p:nvSpPr>
          <p:cNvPr id="40" name="TextBox 40"/>
          <p:cNvSpPr txBox="1"/>
          <p:nvPr/>
        </p:nvSpPr>
        <p:spPr>
          <a:xfrm>
            <a:off x="1699766" y="6197363"/>
            <a:ext cx="6165281" cy="352425"/>
          </a:xfrm>
          <a:prstGeom prst="rect">
            <a:avLst/>
          </a:prstGeom>
        </p:spPr>
        <p:txBody>
          <a:bodyPr lIns="0" tIns="0" rIns="0" bIns="0" rtlCol="0" anchor="t">
            <a:spAutoFit/>
          </a:bodyPr>
          <a:lstStyle/>
          <a:p>
            <a:pPr>
              <a:lnSpc>
                <a:spcPts val="2760"/>
              </a:lnSpc>
              <a:spcBef>
                <a:spcPct val="0"/>
              </a:spcBef>
            </a:pPr>
            <a:r>
              <a:rPr lang="en-US" sz="2300" spc="1170" dirty="0">
                <a:solidFill>
                  <a:srgbClr val="FFD940"/>
                </a:solidFill>
                <a:latin typeface="Poppins Italics"/>
              </a:rPr>
              <a:t>STATUS HEARING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7EB4C-FF46-5C67-7FFE-D194F4A7CA7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CC1E7E7-C158-7AB5-EA19-CCD1D6426E52}"/>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9E58A9C1-997D-3B5E-1E1B-8004F28623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E9E6F13C-1C30-8D61-A615-1ED4FB3099E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EB91B8C7-6357-B2FF-A7FB-32AB90ABC494}"/>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33BE89D0-78BB-1E34-7690-5E1286AC4D5B}"/>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24C66BAF-F3FB-13BB-1F24-F17D7ED081CF}"/>
              </a:ext>
            </a:extLst>
          </p:cNvPr>
          <p:cNvSpPr/>
          <p:nvPr/>
        </p:nvSpPr>
        <p:spPr>
          <a:xfrm>
            <a:off x="15883334" y="656216"/>
            <a:ext cx="1421243" cy="1421243"/>
          </a:xfrm>
          <a:custGeom>
            <a:avLst/>
            <a:gdLst/>
            <a:ahLst/>
            <a:cxnLst/>
            <a:rect l="l" t="t" r="r" b="b"/>
            <a:pathLst>
              <a:path w="1421243" h="1421243">
                <a:moveTo>
                  <a:pt x="0" y="0"/>
                </a:moveTo>
                <a:lnTo>
                  <a:pt x="1421243" y="0"/>
                </a:lnTo>
                <a:lnTo>
                  <a:pt x="1421243" y="1421243"/>
                </a:lnTo>
                <a:lnTo>
                  <a:pt x="0" y="14212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82711E4D-EF77-DFE7-17CA-FD12855BE1F2}"/>
              </a:ext>
            </a:extLst>
          </p:cNvPr>
          <p:cNvSpPr txBox="1"/>
          <p:nvPr/>
        </p:nvSpPr>
        <p:spPr>
          <a:xfrm>
            <a:off x="1028700" y="1849028"/>
            <a:ext cx="15879553" cy="104604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LEGAL UPDATE</a:t>
            </a:r>
          </a:p>
        </p:txBody>
      </p:sp>
      <p:sp>
        <p:nvSpPr>
          <p:cNvPr id="10" name="TextBox 9">
            <a:extLst>
              <a:ext uri="{FF2B5EF4-FFF2-40B4-BE49-F238E27FC236}">
                <a16:creationId xmlns:a16="http://schemas.microsoft.com/office/drawing/2014/main" id="{FEB6FFCC-0197-DBE2-1F30-71C8EF794C3B}"/>
              </a:ext>
            </a:extLst>
          </p:cNvPr>
          <p:cNvSpPr txBox="1"/>
          <p:nvPr/>
        </p:nvSpPr>
        <p:spPr>
          <a:xfrm>
            <a:off x="381000" y="3705073"/>
            <a:ext cx="17596154" cy="3785652"/>
          </a:xfrm>
          <a:prstGeom prst="rect">
            <a:avLst/>
          </a:prstGeom>
          <a:noFill/>
        </p:spPr>
        <p:txBody>
          <a:bodyPr wrap="square">
            <a:spAutoFit/>
          </a:bodyPr>
          <a:lstStyle/>
          <a:p>
            <a:r>
              <a:rPr lang="en-US" sz="4000" dirty="0"/>
              <a:t>d. Data practices law.</a:t>
            </a:r>
          </a:p>
          <a:p>
            <a:r>
              <a:rPr lang="en-US" sz="4000" dirty="0"/>
              <a:t>e. Competitive bidding and Contracting.</a:t>
            </a:r>
          </a:p>
          <a:p>
            <a:r>
              <a:rPr lang="en-US" sz="4000" dirty="0"/>
              <a:t>f. Employee issues.</a:t>
            </a:r>
          </a:p>
          <a:p>
            <a:r>
              <a:rPr lang="en-US" sz="4000" dirty="0"/>
              <a:t>g. Review of all contracts and business transactions.</a:t>
            </a:r>
          </a:p>
          <a:p>
            <a:r>
              <a:rPr lang="en-US" sz="4000" dirty="0"/>
              <a:t>h. Insurance and Risk Management.</a:t>
            </a:r>
          </a:p>
          <a:p>
            <a:r>
              <a:rPr lang="en-US" sz="4000" dirty="0"/>
              <a:t>i. Review and management of all litigation significant reduction in lawsuits.</a:t>
            </a:r>
          </a:p>
        </p:txBody>
      </p:sp>
    </p:spTree>
    <p:extLst>
      <p:ext uri="{BB962C8B-B14F-4D97-AF65-F5344CB8AC3E}">
        <p14:creationId xmlns:p14="http://schemas.microsoft.com/office/powerpoint/2010/main" val="386007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99AF1-0041-BF2F-D6D8-24909890014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ABD790F-FFF7-9D30-71A6-473A5CA34464}"/>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4D3A4A49-BDBD-155E-34B5-08FFD6633D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768AF443-E57E-13D7-FB36-7A60A8F4D92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D54D6DB8-9789-21A3-32E1-362CFCE2453C}"/>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9A8D48F9-853B-4C3B-C771-757D84FBDE6D}"/>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A421CD61-762A-C6BB-AE33-6AB6C06C1B59}"/>
              </a:ext>
            </a:extLst>
          </p:cNvPr>
          <p:cNvSpPr/>
          <p:nvPr/>
        </p:nvSpPr>
        <p:spPr>
          <a:xfrm>
            <a:off x="16045906" y="668336"/>
            <a:ext cx="1724695" cy="1397003"/>
          </a:xfrm>
          <a:custGeom>
            <a:avLst/>
            <a:gdLst/>
            <a:ahLst/>
            <a:cxnLst/>
            <a:rect l="l" t="t" r="r" b="b"/>
            <a:pathLst>
              <a:path w="1724695" h="1397003">
                <a:moveTo>
                  <a:pt x="0" y="0"/>
                </a:moveTo>
                <a:lnTo>
                  <a:pt x="1724695" y="0"/>
                </a:lnTo>
                <a:lnTo>
                  <a:pt x="1724695" y="1397003"/>
                </a:lnTo>
                <a:lnTo>
                  <a:pt x="0" y="1397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0F2552D0-B927-F710-3D19-76FEAFE30724}"/>
              </a:ext>
            </a:extLst>
          </p:cNvPr>
          <p:cNvSpPr txBox="1"/>
          <p:nvPr/>
        </p:nvSpPr>
        <p:spPr>
          <a:xfrm>
            <a:off x="990600" y="1181640"/>
            <a:ext cx="15917653" cy="983283"/>
          </a:xfrm>
          <a:prstGeom prst="rect">
            <a:avLst/>
          </a:prstGeom>
        </p:spPr>
        <p:txBody>
          <a:bodyPr wrap="square" lIns="0" tIns="0" rIns="0" bIns="0" rtlCol="0" anchor="t">
            <a:spAutoFit/>
          </a:bodyPr>
          <a:lstStyle/>
          <a:p>
            <a:pPr algn="ctr">
              <a:lnSpc>
                <a:spcPts val="8494"/>
              </a:lnSpc>
              <a:spcBef>
                <a:spcPct val="0"/>
              </a:spcBef>
            </a:pPr>
            <a:r>
              <a:rPr lang="en-US" sz="6067" dirty="0">
                <a:solidFill>
                  <a:srgbClr val="000000"/>
                </a:solidFill>
                <a:latin typeface="Lato Bold"/>
              </a:rPr>
              <a:t>HR UPDATE</a:t>
            </a:r>
          </a:p>
        </p:txBody>
      </p:sp>
      <p:sp>
        <p:nvSpPr>
          <p:cNvPr id="12" name="TextBox 11">
            <a:extLst>
              <a:ext uri="{FF2B5EF4-FFF2-40B4-BE49-F238E27FC236}">
                <a16:creationId xmlns:a16="http://schemas.microsoft.com/office/drawing/2014/main" id="{ED4AF672-1B3A-0834-821E-FC12F12D319D}"/>
              </a:ext>
            </a:extLst>
          </p:cNvPr>
          <p:cNvSpPr txBox="1"/>
          <p:nvPr/>
        </p:nvSpPr>
        <p:spPr>
          <a:xfrm>
            <a:off x="1696065" y="2950072"/>
            <a:ext cx="13654500" cy="5816977"/>
          </a:xfrm>
          <a:prstGeom prst="rect">
            <a:avLst/>
          </a:prstGeom>
          <a:noFill/>
        </p:spPr>
        <p:txBody>
          <a:bodyPr wrap="square">
            <a:spAutoFit/>
          </a:bodyPr>
          <a:lstStyle/>
          <a:p>
            <a:pPr algn="l" fontAlgn="base"/>
            <a:r>
              <a:rPr lang="en-US" sz="2800" b="1" i="0" u="sng" dirty="0">
                <a:solidFill>
                  <a:srgbClr val="000000"/>
                </a:solidFill>
                <a:effectLst/>
              </a:rPr>
              <a:t>Staffing at a Glance</a:t>
            </a:r>
            <a:endParaRPr lang="en-US" sz="2800" b="0" i="0" dirty="0">
              <a:solidFill>
                <a:srgbClr val="000000"/>
              </a:solidFill>
              <a:effectLst/>
            </a:endParaRPr>
          </a:p>
          <a:p>
            <a:pPr algn="l" fontAlgn="base"/>
            <a:r>
              <a:rPr lang="en-US" sz="2800" b="0" i="0" dirty="0">
                <a:solidFill>
                  <a:srgbClr val="000000"/>
                </a:solidFill>
                <a:effectLst/>
              </a:rPr>
              <a:t>The district is currently preparing for the 2024-2025 school year and potential vacancies across the district. It is the district's intentions to fill positions within a timely manner so that our schools are adequately staffed to start the school year. The Department of Human Resources is working closely with the various administration departments to compile of list of positions needed based on the projected needs of the students and our schools. </a:t>
            </a:r>
          </a:p>
          <a:p>
            <a:pPr algn="l" fontAlgn="base"/>
            <a:endParaRPr lang="en-US" sz="2800" b="0" i="0" dirty="0">
              <a:solidFill>
                <a:srgbClr val="000000"/>
              </a:solidFill>
              <a:effectLst/>
            </a:endParaRPr>
          </a:p>
          <a:p>
            <a:pPr algn="l" fontAlgn="base"/>
            <a:r>
              <a:rPr lang="en-US" sz="2800" b="1" i="0" u="sng" dirty="0">
                <a:solidFill>
                  <a:srgbClr val="000000"/>
                </a:solidFill>
                <a:effectLst/>
              </a:rPr>
              <a:t>Contract Negotiations</a:t>
            </a:r>
            <a:endParaRPr lang="en-US" sz="2800" b="0" i="0" dirty="0">
              <a:solidFill>
                <a:srgbClr val="000000"/>
              </a:solidFill>
              <a:effectLst/>
            </a:endParaRPr>
          </a:p>
          <a:p>
            <a:pPr algn="l" fontAlgn="base"/>
            <a:r>
              <a:rPr lang="en-US" sz="2800" b="0" i="0" dirty="0">
                <a:solidFill>
                  <a:srgbClr val="000000"/>
                </a:solidFill>
                <a:effectLst/>
              </a:rPr>
              <a:t>The district has begun contract negotiations with the Professional and Support staff. It is the district's intentions to reach an agreement with all bargaining entities prior to the deadlines for submitting the 2024-2025 budget to the Department of Education. </a:t>
            </a:r>
          </a:p>
          <a:p>
            <a:br>
              <a:rPr lang="en-US" sz="3200" dirty="0"/>
            </a:br>
            <a:endParaRPr lang="en-US" sz="3200" dirty="0"/>
          </a:p>
        </p:txBody>
      </p:sp>
    </p:spTree>
    <p:extLst>
      <p:ext uri="{BB962C8B-B14F-4D97-AF65-F5344CB8AC3E}">
        <p14:creationId xmlns:p14="http://schemas.microsoft.com/office/powerpoint/2010/main" val="3720359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5702736"/>
            <a:ext cx="18288000" cy="4683561"/>
            <a:chOff x="0" y="0"/>
            <a:chExt cx="5609797" cy="1233530"/>
          </a:xfrm>
        </p:grpSpPr>
        <p:sp>
          <p:nvSpPr>
            <p:cNvPr id="3" name="Freeform 3"/>
            <p:cNvSpPr/>
            <p:nvPr/>
          </p:nvSpPr>
          <p:spPr>
            <a:xfrm>
              <a:off x="0" y="0"/>
              <a:ext cx="5609797" cy="1233530"/>
            </a:xfrm>
            <a:custGeom>
              <a:avLst/>
              <a:gdLst/>
              <a:ahLst/>
              <a:cxnLst/>
              <a:rect l="l" t="t" r="r" b="b"/>
              <a:pathLst>
                <a:path w="5609797" h="1233530">
                  <a:moveTo>
                    <a:pt x="0" y="0"/>
                  </a:moveTo>
                  <a:lnTo>
                    <a:pt x="5609797" y="0"/>
                  </a:lnTo>
                  <a:lnTo>
                    <a:pt x="5609797" y="1233530"/>
                  </a:lnTo>
                  <a:lnTo>
                    <a:pt x="0" y="1233530"/>
                  </a:lnTo>
                  <a:close/>
                </a:path>
              </a:pathLst>
            </a:custGeom>
            <a:solidFill>
              <a:srgbClr val="DC4A26"/>
            </a:solidFill>
          </p:spPr>
          <p:txBody>
            <a:bodyPr/>
            <a:lstStyle/>
            <a:p>
              <a:endParaRPr lang="en-US" dirty="0"/>
            </a:p>
          </p:txBody>
        </p:sp>
        <p:sp>
          <p:nvSpPr>
            <p:cNvPr id="4" name="TextBox 4"/>
            <p:cNvSpPr txBox="1"/>
            <p:nvPr/>
          </p:nvSpPr>
          <p:spPr>
            <a:xfrm>
              <a:off x="0" y="-38100"/>
              <a:ext cx="5609797" cy="127163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flipH="1" flipV="1">
            <a:off x="12663653" y="-503197"/>
            <a:ext cx="5817351" cy="1650673"/>
          </a:xfrm>
          <a:custGeom>
            <a:avLst/>
            <a:gdLst/>
            <a:ahLst/>
            <a:cxnLst/>
            <a:rect l="l" t="t" r="r" b="b"/>
            <a:pathLst>
              <a:path w="5817351" h="1650673">
                <a:moveTo>
                  <a:pt x="5817351" y="1650673"/>
                </a:moveTo>
                <a:lnTo>
                  <a:pt x="0" y="1650673"/>
                </a:lnTo>
                <a:lnTo>
                  <a:pt x="0" y="0"/>
                </a:lnTo>
                <a:lnTo>
                  <a:pt x="5817351" y="0"/>
                </a:lnTo>
                <a:lnTo>
                  <a:pt x="5817351" y="165067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V="1">
            <a:off x="-193004" y="-503197"/>
            <a:ext cx="5817351" cy="1650673"/>
          </a:xfrm>
          <a:custGeom>
            <a:avLst/>
            <a:gdLst/>
            <a:ahLst/>
            <a:cxnLst/>
            <a:rect l="l" t="t" r="r" b="b"/>
            <a:pathLst>
              <a:path w="5817351" h="1650673">
                <a:moveTo>
                  <a:pt x="0" y="1650673"/>
                </a:moveTo>
                <a:lnTo>
                  <a:pt x="5817351" y="1650673"/>
                </a:lnTo>
                <a:lnTo>
                  <a:pt x="5817351" y="0"/>
                </a:lnTo>
                <a:lnTo>
                  <a:pt x="0" y="0"/>
                </a:lnTo>
                <a:lnTo>
                  <a:pt x="0" y="165067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7" name="TextBox 7"/>
          <p:cNvSpPr txBox="1"/>
          <p:nvPr/>
        </p:nvSpPr>
        <p:spPr>
          <a:xfrm>
            <a:off x="514350" y="2057005"/>
            <a:ext cx="17259300" cy="1752604"/>
          </a:xfrm>
          <a:prstGeom prst="rect">
            <a:avLst/>
          </a:prstGeom>
        </p:spPr>
        <p:txBody>
          <a:bodyPr lIns="0" tIns="0" rIns="0" bIns="0" rtlCol="0" anchor="t">
            <a:spAutoFit/>
          </a:bodyPr>
          <a:lstStyle/>
          <a:p>
            <a:pPr marL="906767" lvl="1" indent="-453384" algn="just">
              <a:lnSpc>
                <a:spcPts val="7139"/>
              </a:lnSpc>
              <a:buFont typeface="Arial"/>
              <a:buChar char="•"/>
            </a:pPr>
            <a:r>
              <a:rPr lang="en-US" sz="4199" dirty="0">
                <a:solidFill>
                  <a:srgbClr val="000000"/>
                </a:solidFill>
                <a:latin typeface="Lato"/>
              </a:rPr>
              <a:t>Individual building assessments completed (Summer 2023)</a:t>
            </a:r>
          </a:p>
          <a:p>
            <a:pPr marL="906767" lvl="1" indent="-453384" algn="just">
              <a:lnSpc>
                <a:spcPts val="7139"/>
              </a:lnSpc>
              <a:buFont typeface="Arial"/>
              <a:buChar char="•"/>
            </a:pPr>
            <a:r>
              <a:rPr lang="en-US" sz="4199" dirty="0">
                <a:solidFill>
                  <a:srgbClr val="000000"/>
                </a:solidFill>
                <a:latin typeface="Lato"/>
              </a:rPr>
              <a:t>District-wide facilities study completed (September 2023)</a:t>
            </a:r>
          </a:p>
        </p:txBody>
      </p:sp>
      <p:grpSp>
        <p:nvGrpSpPr>
          <p:cNvPr id="8" name="Group 8"/>
          <p:cNvGrpSpPr/>
          <p:nvPr/>
        </p:nvGrpSpPr>
        <p:grpSpPr>
          <a:xfrm>
            <a:off x="1028700" y="6077841"/>
            <a:ext cx="5033508" cy="3294791"/>
            <a:chOff x="0" y="0"/>
            <a:chExt cx="6711344" cy="4393055"/>
          </a:xfrm>
        </p:grpSpPr>
        <p:pic>
          <p:nvPicPr>
            <p:cNvPr id="9" name="Picture 9"/>
            <p:cNvPicPr>
              <a:picLocks noChangeAspect="1"/>
            </p:cNvPicPr>
            <p:nvPr/>
          </p:nvPicPr>
          <p:blipFill>
            <a:blip r:embed="rId4"/>
            <a:srcRect t="6741" b="6741"/>
            <a:stretch>
              <a:fillRect/>
            </a:stretch>
          </p:blipFill>
          <p:spPr>
            <a:xfrm>
              <a:off x="0" y="0"/>
              <a:ext cx="6711344" cy="4393055"/>
            </a:xfrm>
            <a:prstGeom prst="rect">
              <a:avLst/>
            </a:prstGeom>
          </p:spPr>
        </p:pic>
      </p:grpSp>
      <p:grpSp>
        <p:nvGrpSpPr>
          <p:cNvPr id="10" name="Group 10"/>
          <p:cNvGrpSpPr/>
          <p:nvPr/>
        </p:nvGrpSpPr>
        <p:grpSpPr>
          <a:xfrm>
            <a:off x="6627246" y="6077841"/>
            <a:ext cx="5033508" cy="3294791"/>
            <a:chOff x="0" y="0"/>
            <a:chExt cx="6711344" cy="4393055"/>
          </a:xfrm>
        </p:grpSpPr>
        <p:pic>
          <p:nvPicPr>
            <p:cNvPr id="11" name="Picture 11"/>
            <p:cNvPicPr>
              <a:picLocks noChangeAspect="1"/>
            </p:cNvPicPr>
            <p:nvPr/>
          </p:nvPicPr>
          <p:blipFill>
            <a:blip r:embed="rId5"/>
            <a:srcRect t="6432" b="6432"/>
            <a:stretch>
              <a:fillRect/>
            </a:stretch>
          </p:blipFill>
          <p:spPr>
            <a:xfrm>
              <a:off x="0" y="0"/>
              <a:ext cx="6711344" cy="4393055"/>
            </a:xfrm>
            <a:prstGeom prst="rect">
              <a:avLst/>
            </a:prstGeom>
          </p:spPr>
        </p:pic>
      </p:grpSp>
      <p:grpSp>
        <p:nvGrpSpPr>
          <p:cNvPr id="12" name="Group 12"/>
          <p:cNvGrpSpPr/>
          <p:nvPr/>
        </p:nvGrpSpPr>
        <p:grpSpPr>
          <a:xfrm>
            <a:off x="12225792" y="6077841"/>
            <a:ext cx="5033508" cy="3294791"/>
            <a:chOff x="0" y="0"/>
            <a:chExt cx="6711344" cy="4393055"/>
          </a:xfrm>
        </p:grpSpPr>
        <p:pic>
          <p:nvPicPr>
            <p:cNvPr id="13" name="Picture 13"/>
            <p:cNvPicPr>
              <a:picLocks noChangeAspect="1"/>
            </p:cNvPicPr>
            <p:nvPr/>
          </p:nvPicPr>
          <p:blipFill>
            <a:blip r:embed="rId6"/>
            <a:srcRect l="2258" r="2258"/>
            <a:stretch>
              <a:fillRect/>
            </a:stretch>
          </p:blipFill>
          <p:spPr>
            <a:xfrm>
              <a:off x="0" y="0"/>
              <a:ext cx="6711344" cy="4393055"/>
            </a:xfrm>
            <a:prstGeom prst="rect">
              <a:avLst/>
            </a:prstGeom>
          </p:spPr>
        </p:pic>
      </p:grpSp>
      <p:sp>
        <p:nvSpPr>
          <p:cNvPr id="14" name="Freeform 14"/>
          <p:cNvSpPr/>
          <p:nvPr/>
        </p:nvSpPr>
        <p:spPr>
          <a:xfrm>
            <a:off x="5544247" y="3990580"/>
            <a:ext cx="6627246" cy="1640143"/>
          </a:xfrm>
          <a:custGeom>
            <a:avLst/>
            <a:gdLst/>
            <a:ahLst/>
            <a:cxnLst/>
            <a:rect l="l" t="t" r="r" b="b"/>
            <a:pathLst>
              <a:path w="6627246" h="1640143">
                <a:moveTo>
                  <a:pt x="0" y="0"/>
                </a:moveTo>
                <a:lnTo>
                  <a:pt x="6627246" y="0"/>
                </a:lnTo>
                <a:lnTo>
                  <a:pt x="6627246" y="1640143"/>
                </a:lnTo>
                <a:lnTo>
                  <a:pt x="0" y="1640143"/>
                </a:lnTo>
                <a:lnTo>
                  <a:pt x="0" y="0"/>
                </a:lnTo>
                <a:close/>
              </a:path>
            </a:pathLst>
          </a:custGeom>
          <a:blipFill>
            <a:blip r:embed="rId7"/>
            <a:stretch>
              <a:fillRect/>
            </a:stretch>
          </a:blipFill>
        </p:spPr>
        <p:txBody>
          <a:bodyPr/>
          <a:lstStyle/>
          <a:p>
            <a:endParaRPr lang="en-US" dirty="0"/>
          </a:p>
        </p:txBody>
      </p:sp>
      <p:sp>
        <p:nvSpPr>
          <p:cNvPr id="15" name="TextBox 15"/>
          <p:cNvSpPr txBox="1"/>
          <p:nvPr/>
        </p:nvSpPr>
        <p:spPr>
          <a:xfrm>
            <a:off x="4947471" y="537876"/>
            <a:ext cx="8393059" cy="1209675"/>
          </a:xfrm>
          <a:prstGeom prst="rect">
            <a:avLst/>
          </a:prstGeom>
        </p:spPr>
        <p:txBody>
          <a:bodyPr lIns="0" tIns="0" rIns="0" bIns="0" rtlCol="0" anchor="t">
            <a:spAutoFit/>
          </a:bodyPr>
          <a:lstStyle/>
          <a:p>
            <a:pPr algn="ctr">
              <a:lnSpc>
                <a:spcPts val="9454"/>
              </a:lnSpc>
            </a:pPr>
            <a:r>
              <a:rPr lang="en-US" sz="7878" dirty="0">
                <a:solidFill>
                  <a:srgbClr val="000000"/>
                </a:solidFill>
                <a:latin typeface="Lato Bold"/>
              </a:rPr>
              <a:t>FACILITIES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115491"/>
          </a:xfrm>
          <a:custGeom>
            <a:avLst/>
            <a:gdLst/>
            <a:ahLst/>
            <a:cxnLst/>
            <a:rect l="l" t="t" r="r" b="b"/>
            <a:pathLst>
              <a:path w="18288000" h="10115491">
                <a:moveTo>
                  <a:pt x="0" y="0"/>
                </a:moveTo>
                <a:lnTo>
                  <a:pt x="18288000" y="0"/>
                </a:lnTo>
                <a:lnTo>
                  <a:pt x="18288000" y="10115491"/>
                </a:lnTo>
                <a:lnTo>
                  <a:pt x="0" y="10115491"/>
                </a:lnTo>
                <a:lnTo>
                  <a:pt x="0" y="0"/>
                </a:lnTo>
                <a:close/>
              </a:path>
            </a:pathLst>
          </a:custGeom>
          <a:blipFill>
            <a:blip r:embed="rId2"/>
            <a:stretch>
              <a:fillRect l="-158" t="-276" b="-1666"/>
            </a:stretch>
          </a:blipFill>
        </p:spPr>
        <p:txBody>
          <a:bodyPr/>
          <a:lstStyle/>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2570" y="0"/>
            <a:ext cx="18773141" cy="10689101"/>
          </a:xfrm>
          <a:custGeom>
            <a:avLst/>
            <a:gdLst/>
            <a:ahLst/>
            <a:cxnLst/>
            <a:rect l="l" t="t" r="r" b="b"/>
            <a:pathLst>
              <a:path w="18773141" h="10689101">
                <a:moveTo>
                  <a:pt x="0" y="0"/>
                </a:moveTo>
                <a:lnTo>
                  <a:pt x="18773140" y="0"/>
                </a:lnTo>
                <a:lnTo>
                  <a:pt x="18773140" y="10689101"/>
                </a:lnTo>
                <a:lnTo>
                  <a:pt x="0" y="10689101"/>
                </a:lnTo>
                <a:lnTo>
                  <a:pt x="0" y="0"/>
                </a:lnTo>
                <a:close/>
              </a:path>
            </a:pathLst>
          </a:custGeom>
          <a:blipFill>
            <a:blip r:embed="rId2"/>
            <a:stretch>
              <a:fillRect l="-1136" r="-1136" b="-1574"/>
            </a:stretch>
          </a:blipFill>
        </p:spPr>
        <p:txBody>
          <a:bodyPr/>
          <a:lstStyle/>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9750259"/>
          </a:xfrm>
          <a:custGeom>
            <a:avLst/>
            <a:gdLst/>
            <a:ahLst/>
            <a:cxnLst/>
            <a:rect l="l" t="t" r="r" b="b"/>
            <a:pathLst>
              <a:path w="18288000" h="9750259">
                <a:moveTo>
                  <a:pt x="0" y="0"/>
                </a:moveTo>
                <a:lnTo>
                  <a:pt x="18288000" y="0"/>
                </a:lnTo>
                <a:lnTo>
                  <a:pt x="18288000" y="9750259"/>
                </a:lnTo>
                <a:lnTo>
                  <a:pt x="0" y="9750259"/>
                </a:lnTo>
                <a:lnTo>
                  <a:pt x="0" y="0"/>
                </a:lnTo>
                <a:close/>
              </a:path>
            </a:pathLst>
          </a:custGeom>
          <a:blipFill>
            <a:blip r:embed="rId2"/>
            <a:stretch>
              <a:fillRect t="-4010" b="-9939"/>
            </a:stretch>
          </a:blipFill>
        </p:spPr>
        <p:txBody>
          <a:bodyPr/>
          <a:lstStyle/>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638807" cy="10287000"/>
          </a:xfrm>
          <a:custGeom>
            <a:avLst/>
            <a:gdLst/>
            <a:ahLst/>
            <a:cxnLst/>
            <a:rect l="l" t="t" r="r" b="b"/>
            <a:pathLst>
              <a:path w="18638807" h="10287000">
                <a:moveTo>
                  <a:pt x="0" y="0"/>
                </a:moveTo>
                <a:lnTo>
                  <a:pt x="18638807" y="0"/>
                </a:lnTo>
                <a:lnTo>
                  <a:pt x="18638807" y="10287000"/>
                </a:lnTo>
                <a:lnTo>
                  <a:pt x="0" y="10287000"/>
                </a:lnTo>
                <a:lnTo>
                  <a:pt x="0" y="0"/>
                </a:lnTo>
                <a:close/>
              </a:path>
            </a:pathLst>
          </a:custGeom>
          <a:blipFill>
            <a:blip r:embed="rId2"/>
            <a:stretch>
              <a:fillRect t="-1638" b="-1638"/>
            </a:stretch>
          </a:blipFill>
        </p:spPr>
        <p:txBody>
          <a:bodyPr/>
          <a:lstStyle/>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4015" y="0"/>
            <a:ext cx="18642015" cy="10287000"/>
          </a:xfrm>
          <a:custGeom>
            <a:avLst/>
            <a:gdLst/>
            <a:ahLst/>
            <a:cxnLst/>
            <a:rect l="l" t="t" r="r" b="b"/>
            <a:pathLst>
              <a:path w="18642015" h="10287000">
                <a:moveTo>
                  <a:pt x="0" y="0"/>
                </a:moveTo>
                <a:lnTo>
                  <a:pt x="18642015" y="0"/>
                </a:lnTo>
                <a:lnTo>
                  <a:pt x="18642015" y="10287000"/>
                </a:lnTo>
                <a:lnTo>
                  <a:pt x="0" y="10287000"/>
                </a:lnTo>
                <a:lnTo>
                  <a:pt x="0" y="0"/>
                </a:lnTo>
                <a:close/>
              </a:path>
            </a:pathLst>
          </a:custGeom>
          <a:blipFill>
            <a:blip r:embed="rId2"/>
            <a:stretch>
              <a:fillRect t="-1355" r="-218" b="-1355"/>
            </a:stretch>
          </a:blipFill>
        </p:spPr>
        <p:txBody>
          <a:bodyPr/>
          <a:lstStyle/>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1576" y="0"/>
            <a:ext cx="18589576" cy="10874545"/>
          </a:xfrm>
          <a:custGeom>
            <a:avLst/>
            <a:gdLst/>
            <a:ahLst/>
            <a:cxnLst/>
            <a:rect l="l" t="t" r="r" b="b"/>
            <a:pathLst>
              <a:path w="18589576" h="10874545">
                <a:moveTo>
                  <a:pt x="0" y="0"/>
                </a:moveTo>
                <a:lnTo>
                  <a:pt x="18589576" y="0"/>
                </a:lnTo>
                <a:lnTo>
                  <a:pt x="18589576" y="10874545"/>
                </a:lnTo>
                <a:lnTo>
                  <a:pt x="0" y="10874545"/>
                </a:lnTo>
                <a:lnTo>
                  <a:pt x="0" y="0"/>
                </a:lnTo>
                <a:close/>
              </a:path>
            </a:pathLst>
          </a:custGeom>
          <a:blipFill>
            <a:blip r:embed="rId2"/>
            <a:stretch>
              <a:fillRect l="-3050" r="-1409"/>
            </a:stretch>
          </a:blipFill>
        </p:spPr>
        <p:txBody>
          <a:bodyPr/>
          <a:lstStyle/>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72" r="-472" b="-1393"/>
            </a:stretch>
          </a:blipFill>
        </p:spPr>
        <p:txBody>
          <a:bodyPr/>
          <a:lstStyle/>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5060671" y="-297119"/>
            <a:ext cx="8166658" cy="1663957"/>
          </a:xfrm>
          <a:custGeom>
            <a:avLst/>
            <a:gdLst/>
            <a:ahLst/>
            <a:cxnLst/>
            <a:rect l="l" t="t" r="r" b="b"/>
            <a:pathLst>
              <a:path w="8166658" h="1663957">
                <a:moveTo>
                  <a:pt x="8166658" y="1663957"/>
                </a:moveTo>
                <a:lnTo>
                  <a:pt x="0" y="1663957"/>
                </a:lnTo>
                <a:lnTo>
                  <a:pt x="0" y="0"/>
                </a:lnTo>
                <a:lnTo>
                  <a:pt x="8166658" y="0"/>
                </a:lnTo>
                <a:lnTo>
                  <a:pt x="8166658" y="166395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3" name="Group 3"/>
          <p:cNvGrpSpPr/>
          <p:nvPr/>
        </p:nvGrpSpPr>
        <p:grpSpPr>
          <a:xfrm>
            <a:off x="12139023" y="0"/>
            <a:ext cx="6821537" cy="10287000"/>
            <a:chOff x="0" y="0"/>
            <a:chExt cx="9095383" cy="13716000"/>
          </a:xfrm>
        </p:grpSpPr>
        <p:pic>
          <p:nvPicPr>
            <p:cNvPr id="4" name="Picture 4"/>
            <p:cNvPicPr>
              <a:picLocks noChangeAspect="1"/>
            </p:cNvPicPr>
            <p:nvPr/>
          </p:nvPicPr>
          <p:blipFill>
            <a:blip r:embed="rId4"/>
            <a:srcRect l="27909" r="27909"/>
            <a:stretch>
              <a:fillRect/>
            </a:stretch>
          </p:blipFill>
          <p:spPr>
            <a:xfrm>
              <a:off x="0" y="0"/>
              <a:ext cx="9095383" cy="13716000"/>
            </a:xfrm>
            <a:prstGeom prst="rect">
              <a:avLst/>
            </a:prstGeom>
          </p:spPr>
        </p:pic>
      </p:grpSp>
      <p:grpSp>
        <p:nvGrpSpPr>
          <p:cNvPr id="5" name="Group 5"/>
          <p:cNvGrpSpPr/>
          <p:nvPr/>
        </p:nvGrpSpPr>
        <p:grpSpPr>
          <a:xfrm>
            <a:off x="259735" y="5941276"/>
            <a:ext cx="2874494" cy="2470268"/>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DC4A26"/>
            </a:solidFill>
          </p:spPr>
          <p:txBody>
            <a:bodyPr/>
            <a:lstStyle/>
            <a:p>
              <a:endParaRPr lang="en-US" dirty="0"/>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dirty="0"/>
            </a:p>
          </p:txBody>
        </p:sp>
      </p:grpSp>
      <p:grpSp>
        <p:nvGrpSpPr>
          <p:cNvPr id="8" name="Group 8"/>
          <p:cNvGrpSpPr/>
          <p:nvPr/>
        </p:nvGrpSpPr>
        <p:grpSpPr>
          <a:xfrm>
            <a:off x="425549" y="6134100"/>
            <a:ext cx="2542866" cy="2143313"/>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t="-19287" b="-19287"/>
              </a:stretch>
            </a:blipFill>
          </p:spPr>
          <p:txBody>
            <a:bodyPr/>
            <a:lstStyle/>
            <a:p>
              <a:endParaRPr lang="en-US" dirty="0"/>
            </a:p>
          </p:txBody>
        </p:sp>
      </p:grpSp>
      <p:sp>
        <p:nvSpPr>
          <p:cNvPr id="10" name="Freeform 10"/>
          <p:cNvSpPr/>
          <p:nvPr/>
        </p:nvSpPr>
        <p:spPr>
          <a:xfrm>
            <a:off x="11835055" y="8923897"/>
            <a:ext cx="8166658" cy="1663957"/>
          </a:xfrm>
          <a:custGeom>
            <a:avLst/>
            <a:gdLst/>
            <a:ahLst/>
            <a:cxnLst/>
            <a:rect l="l" t="t" r="r" b="b"/>
            <a:pathLst>
              <a:path w="8166658" h="1663957">
                <a:moveTo>
                  <a:pt x="0" y="0"/>
                </a:moveTo>
                <a:lnTo>
                  <a:pt x="8166658" y="0"/>
                </a:lnTo>
                <a:lnTo>
                  <a:pt x="8166658" y="1663957"/>
                </a:lnTo>
                <a:lnTo>
                  <a:pt x="0" y="16639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1" name="Freeform 11"/>
          <p:cNvSpPr/>
          <p:nvPr/>
        </p:nvSpPr>
        <p:spPr>
          <a:xfrm flipH="1" flipV="1">
            <a:off x="-1626171" y="-297119"/>
            <a:ext cx="8166658" cy="1663957"/>
          </a:xfrm>
          <a:custGeom>
            <a:avLst/>
            <a:gdLst/>
            <a:ahLst/>
            <a:cxnLst/>
            <a:rect l="l" t="t" r="r" b="b"/>
            <a:pathLst>
              <a:path w="8166658" h="1663957">
                <a:moveTo>
                  <a:pt x="8166658" y="1663957"/>
                </a:moveTo>
                <a:lnTo>
                  <a:pt x="0" y="1663957"/>
                </a:lnTo>
                <a:lnTo>
                  <a:pt x="0" y="0"/>
                </a:lnTo>
                <a:lnTo>
                  <a:pt x="8166658" y="0"/>
                </a:lnTo>
                <a:lnTo>
                  <a:pt x="8166658" y="166395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12" name="Group 12"/>
          <p:cNvGrpSpPr/>
          <p:nvPr/>
        </p:nvGrpSpPr>
        <p:grpSpPr>
          <a:xfrm>
            <a:off x="259735" y="2190589"/>
            <a:ext cx="2874494" cy="2470268"/>
            <a:chOff x="0" y="0"/>
            <a:chExt cx="812800" cy="698500"/>
          </a:xfrm>
        </p:grpSpPr>
        <p:sp>
          <p:nvSpPr>
            <p:cNvPr id="13" name="Freeform 1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DC4A26"/>
            </a:solidFill>
          </p:spPr>
          <p:txBody>
            <a:bodyPr/>
            <a:lstStyle/>
            <a:p>
              <a:endParaRPr lang="en-US" dirty="0"/>
            </a:p>
          </p:txBody>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dirty="0"/>
            </a:p>
          </p:txBody>
        </p:sp>
      </p:grpSp>
      <p:grpSp>
        <p:nvGrpSpPr>
          <p:cNvPr id="15" name="Group 15"/>
          <p:cNvGrpSpPr/>
          <p:nvPr/>
        </p:nvGrpSpPr>
        <p:grpSpPr>
          <a:xfrm>
            <a:off x="425549" y="2324720"/>
            <a:ext cx="2542866" cy="2202007"/>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t="-763" b="-763"/>
              </a:stretch>
            </a:blipFill>
          </p:spPr>
          <p:txBody>
            <a:bodyPr/>
            <a:lstStyle/>
            <a:p>
              <a:endParaRPr lang="en-US" dirty="0"/>
            </a:p>
          </p:txBody>
        </p:sp>
      </p:grpSp>
      <p:sp>
        <p:nvSpPr>
          <p:cNvPr id="17" name="Freeform 17"/>
          <p:cNvSpPr/>
          <p:nvPr/>
        </p:nvSpPr>
        <p:spPr>
          <a:xfrm>
            <a:off x="4459014" y="8923897"/>
            <a:ext cx="8166658" cy="1663957"/>
          </a:xfrm>
          <a:custGeom>
            <a:avLst/>
            <a:gdLst/>
            <a:ahLst/>
            <a:cxnLst/>
            <a:rect l="l" t="t" r="r" b="b"/>
            <a:pathLst>
              <a:path w="8166658" h="1663957">
                <a:moveTo>
                  <a:pt x="0" y="0"/>
                </a:moveTo>
                <a:lnTo>
                  <a:pt x="8166658" y="0"/>
                </a:lnTo>
                <a:lnTo>
                  <a:pt x="8166658" y="1663957"/>
                </a:lnTo>
                <a:lnTo>
                  <a:pt x="0" y="16639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8" name="TextBox 18"/>
          <p:cNvSpPr txBox="1"/>
          <p:nvPr/>
        </p:nvSpPr>
        <p:spPr>
          <a:xfrm>
            <a:off x="3439578" y="2891104"/>
            <a:ext cx="8922817" cy="1118235"/>
          </a:xfrm>
          <a:prstGeom prst="rect">
            <a:avLst/>
          </a:prstGeom>
        </p:spPr>
        <p:txBody>
          <a:bodyPr lIns="0" tIns="0" rIns="0" bIns="0" rtlCol="0" anchor="t">
            <a:spAutoFit/>
          </a:bodyPr>
          <a:lstStyle/>
          <a:p>
            <a:pPr>
              <a:lnSpc>
                <a:spcPts val="4934"/>
              </a:lnSpc>
            </a:pPr>
            <a:r>
              <a:rPr lang="en-US" sz="4699" dirty="0">
                <a:solidFill>
                  <a:srgbClr val="000000"/>
                </a:solidFill>
                <a:latin typeface="Lato Bold"/>
              </a:rPr>
              <a:t>Nafis Nichols</a:t>
            </a:r>
          </a:p>
          <a:p>
            <a:pPr>
              <a:lnSpc>
                <a:spcPts val="3885"/>
              </a:lnSpc>
            </a:pPr>
            <a:r>
              <a:rPr lang="en-US" sz="3700" dirty="0">
                <a:solidFill>
                  <a:srgbClr val="000000"/>
                </a:solidFill>
                <a:latin typeface="Lato Italics"/>
              </a:rPr>
              <a:t>Receiver </a:t>
            </a:r>
          </a:p>
        </p:txBody>
      </p:sp>
      <p:sp>
        <p:nvSpPr>
          <p:cNvPr id="19" name="TextBox 19"/>
          <p:cNvSpPr txBox="1"/>
          <p:nvPr/>
        </p:nvSpPr>
        <p:spPr>
          <a:xfrm>
            <a:off x="3439578" y="6692540"/>
            <a:ext cx="8922817" cy="1096328"/>
          </a:xfrm>
          <a:prstGeom prst="rect">
            <a:avLst/>
          </a:prstGeom>
        </p:spPr>
        <p:txBody>
          <a:bodyPr lIns="0" tIns="0" rIns="0" bIns="0" rtlCol="0" anchor="t">
            <a:spAutoFit/>
          </a:bodyPr>
          <a:lstStyle/>
          <a:p>
            <a:pPr>
              <a:lnSpc>
                <a:spcPts val="4829"/>
              </a:lnSpc>
            </a:pPr>
            <a:r>
              <a:rPr lang="en-US" sz="4599" dirty="0">
                <a:solidFill>
                  <a:srgbClr val="000000"/>
                </a:solidFill>
                <a:latin typeface="Lato Bold"/>
              </a:rPr>
              <a:t>Latrice N. Mumin, Ed. D., MBA </a:t>
            </a:r>
          </a:p>
          <a:p>
            <a:pPr>
              <a:lnSpc>
                <a:spcPts val="3675"/>
              </a:lnSpc>
            </a:pPr>
            <a:r>
              <a:rPr lang="en-US" sz="3500" dirty="0">
                <a:solidFill>
                  <a:srgbClr val="000000"/>
                </a:solidFill>
                <a:latin typeface="Lato Italics"/>
                <a:ea typeface="Lato Italics"/>
              </a:rPr>
              <a:t>Interim Superintendent of Schools</a:t>
            </a:r>
          </a:p>
        </p:txBody>
      </p:sp>
      <p:sp>
        <p:nvSpPr>
          <p:cNvPr id="20" name="Freeform 20"/>
          <p:cNvSpPr/>
          <p:nvPr/>
        </p:nvSpPr>
        <p:spPr>
          <a:xfrm>
            <a:off x="-2827453" y="8923897"/>
            <a:ext cx="8166658" cy="1663957"/>
          </a:xfrm>
          <a:custGeom>
            <a:avLst/>
            <a:gdLst/>
            <a:ahLst/>
            <a:cxnLst/>
            <a:rect l="l" t="t" r="r" b="b"/>
            <a:pathLst>
              <a:path w="8166658" h="1663957">
                <a:moveTo>
                  <a:pt x="0" y="0"/>
                </a:moveTo>
                <a:lnTo>
                  <a:pt x="8166658" y="0"/>
                </a:lnTo>
                <a:lnTo>
                  <a:pt x="8166658" y="1663957"/>
                </a:lnTo>
                <a:lnTo>
                  <a:pt x="0" y="16639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504805"/>
          </a:xfrm>
          <a:custGeom>
            <a:avLst/>
            <a:gdLst/>
            <a:ahLst/>
            <a:cxnLst/>
            <a:rect l="l" t="t" r="r" b="b"/>
            <a:pathLst>
              <a:path w="18288000" h="10504805">
                <a:moveTo>
                  <a:pt x="0" y="0"/>
                </a:moveTo>
                <a:lnTo>
                  <a:pt x="18288000" y="0"/>
                </a:lnTo>
                <a:lnTo>
                  <a:pt x="18288000" y="10504805"/>
                </a:lnTo>
                <a:lnTo>
                  <a:pt x="0" y="10504805"/>
                </a:lnTo>
                <a:lnTo>
                  <a:pt x="0" y="0"/>
                </a:lnTo>
                <a:close/>
              </a:path>
            </a:pathLst>
          </a:custGeom>
          <a:blipFill>
            <a:blip r:embed="rId2"/>
            <a:stretch>
              <a:fillRect l="-1274" t="-210" r="-853" b="-622"/>
            </a:stretch>
          </a:blipFill>
        </p:spPr>
        <p:txBody>
          <a:bodyPr/>
          <a:lstStyle/>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5702736"/>
            <a:ext cx="18288000" cy="4683561"/>
            <a:chOff x="0" y="0"/>
            <a:chExt cx="5609797" cy="1233530"/>
          </a:xfrm>
        </p:grpSpPr>
        <p:sp>
          <p:nvSpPr>
            <p:cNvPr id="3" name="Freeform 3"/>
            <p:cNvSpPr/>
            <p:nvPr/>
          </p:nvSpPr>
          <p:spPr>
            <a:xfrm>
              <a:off x="0" y="0"/>
              <a:ext cx="5609797" cy="1233530"/>
            </a:xfrm>
            <a:custGeom>
              <a:avLst/>
              <a:gdLst/>
              <a:ahLst/>
              <a:cxnLst/>
              <a:rect l="l" t="t" r="r" b="b"/>
              <a:pathLst>
                <a:path w="5609797" h="1233530">
                  <a:moveTo>
                    <a:pt x="0" y="0"/>
                  </a:moveTo>
                  <a:lnTo>
                    <a:pt x="5609797" y="0"/>
                  </a:lnTo>
                  <a:lnTo>
                    <a:pt x="5609797" y="1233530"/>
                  </a:lnTo>
                  <a:lnTo>
                    <a:pt x="0" y="1233530"/>
                  </a:lnTo>
                  <a:close/>
                </a:path>
              </a:pathLst>
            </a:custGeom>
            <a:solidFill>
              <a:srgbClr val="DC4A26"/>
            </a:solidFill>
          </p:spPr>
          <p:txBody>
            <a:bodyPr/>
            <a:lstStyle/>
            <a:p>
              <a:endParaRPr lang="en-US" dirty="0"/>
            </a:p>
          </p:txBody>
        </p:sp>
        <p:sp>
          <p:nvSpPr>
            <p:cNvPr id="4" name="TextBox 4"/>
            <p:cNvSpPr txBox="1"/>
            <p:nvPr/>
          </p:nvSpPr>
          <p:spPr>
            <a:xfrm>
              <a:off x="0" y="-38100"/>
              <a:ext cx="5609797" cy="127163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flipH="1" flipV="1">
            <a:off x="12663653" y="-503197"/>
            <a:ext cx="5817351" cy="1650673"/>
          </a:xfrm>
          <a:custGeom>
            <a:avLst/>
            <a:gdLst/>
            <a:ahLst/>
            <a:cxnLst/>
            <a:rect l="l" t="t" r="r" b="b"/>
            <a:pathLst>
              <a:path w="5817351" h="1650673">
                <a:moveTo>
                  <a:pt x="5817351" y="1650673"/>
                </a:moveTo>
                <a:lnTo>
                  <a:pt x="0" y="1650673"/>
                </a:lnTo>
                <a:lnTo>
                  <a:pt x="0" y="0"/>
                </a:lnTo>
                <a:lnTo>
                  <a:pt x="5817351" y="0"/>
                </a:lnTo>
                <a:lnTo>
                  <a:pt x="5817351" y="165067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V="1">
            <a:off x="-193004" y="-503197"/>
            <a:ext cx="5817351" cy="1650673"/>
          </a:xfrm>
          <a:custGeom>
            <a:avLst/>
            <a:gdLst/>
            <a:ahLst/>
            <a:cxnLst/>
            <a:rect l="l" t="t" r="r" b="b"/>
            <a:pathLst>
              <a:path w="5817351" h="1650673">
                <a:moveTo>
                  <a:pt x="0" y="1650673"/>
                </a:moveTo>
                <a:lnTo>
                  <a:pt x="5817351" y="1650673"/>
                </a:lnTo>
                <a:lnTo>
                  <a:pt x="5817351" y="0"/>
                </a:lnTo>
                <a:lnTo>
                  <a:pt x="0" y="0"/>
                </a:lnTo>
                <a:lnTo>
                  <a:pt x="0" y="165067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7" name="Group 7"/>
          <p:cNvGrpSpPr/>
          <p:nvPr/>
        </p:nvGrpSpPr>
        <p:grpSpPr>
          <a:xfrm>
            <a:off x="1028700" y="6077841"/>
            <a:ext cx="5033508" cy="3294791"/>
            <a:chOff x="0" y="0"/>
            <a:chExt cx="6711344" cy="4393055"/>
          </a:xfrm>
        </p:grpSpPr>
        <p:pic>
          <p:nvPicPr>
            <p:cNvPr id="8" name="Picture 8"/>
            <p:cNvPicPr>
              <a:picLocks noChangeAspect="1"/>
            </p:cNvPicPr>
            <p:nvPr/>
          </p:nvPicPr>
          <p:blipFill>
            <a:blip r:embed="rId4"/>
            <a:srcRect t="6361" b="6361"/>
            <a:stretch>
              <a:fillRect/>
            </a:stretch>
          </p:blipFill>
          <p:spPr>
            <a:xfrm>
              <a:off x="0" y="0"/>
              <a:ext cx="6711344" cy="4393055"/>
            </a:xfrm>
            <a:prstGeom prst="rect">
              <a:avLst/>
            </a:prstGeom>
          </p:spPr>
        </p:pic>
      </p:grpSp>
      <p:grpSp>
        <p:nvGrpSpPr>
          <p:cNvPr id="9" name="Group 9"/>
          <p:cNvGrpSpPr/>
          <p:nvPr/>
        </p:nvGrpSpPr>
        <p:grpSpPr>
          <a:xfrm>
            <a:off x="6627246" y="6077841"/>
            <a:ext cx="5033508" cy="3294791"/>
            <a:chOff x="0" y="0"/>
            <a:chExt cx="6711344" cy="4393055"/>
          </a:xfrm>
        </p:grpSpPr>
        <p:pic>
          <p:nvPicPr>
            <p:cNvPr id="10" name="Picture 10"/>
            <p:cNvPicPr>
              <a:picLocks noChangeAspect="1"/>
            </p:cNvPicPr>
            <p:nvPr/>
          </p:nvPicPr>
          <p:blipFill>
            <a:blip r:embed="rId5"/>
            <a:srcRect t="6361" b="6361"/>
            <a:stretch>
              <a:fillRect/>
            </a:stretch>
          </p:blipFill>
          <p:spPr>
            <a:xfrm>
              <a:off x="0" y="0"/>
              <a:ext cx="6711344" cy="4393055"/>
            </a:xfrm>
            <a:prstGeom prst="rect">
              <a:avLst/>
            </a:prstGeom>
          </p:spPr>
        </p:pic>
      </p:grpSp>
      <p:grpSp>
        <p:nvGrpSpPr>
          <p:cNvPr id="11" name="Group 11"/>
          <p:cNvGrpSpPr/>
          <p:nvPr/>
        </p:nvGrpSpPr>
        <p:grpSpPr>
          <a:xfrm>
            <a:off x="12225792" y="6077841"/>
            <a:ext cx="5033508" cy="3294791"/>
            <a:chOff x="0" y="0"/>
            <a:chExt cx="6711344" cy="4393055"/>
          </a:xfrm>
        </p:grpSpPr>
        <p:pic>
          <p:nvPicPr>
            <p:cNvPr id="12" name="Picture 12"/>
            <p:cNvPicPr>
              <a:picLocks noChangeAspect="1"/>
            </p:cNvPicPr>
            <p:nvPr/>
          </p:nvPicPr>
          <p:blipFill>
            <a:blip r:embed="rId6"/>
            <a:srcRect t="6361" b="6361"/>
            <a:stretch>
              <a:fillRect/>
            </a:stretch>
          </p:blipFill>
          <p:spPr>
            <a:xfrm>
              <a:off x="0" y="0"/>
              <a:ext cx="6711344" cy="4393055"/>
            </a:xfrm>
            <a:prstGeom prst="rect">
              <a:avLst/>
            </a:prstGeom>
          </p:spPr>
        </p:pic>
      </p:grpSp>
      <p:sp>
        <p:nvSpPr>
          <p:cNvPr id="13" name="TextBox 13"/>
          <p:cNvSpPr txBox="1"/>
          <p:nvPr/>
        </p:nvSpPr>
        <p:spPr>
          <a:xfrm>
            <a:off x="4661341" y="738926"/>
            <a:ext cx="8393059" cy="1209675"/>
          </a:xfrm>
          <a:prstGeom prst="rect">
            <a:avLst/>
          </a:prstGeom>
        </p:spPr>
        <p:txBody>
          <a:bodyPr lIns="0" tIns="0" rIns="0" bIns="0" rtlCol="0" anchor="t">
            <a:spAutoFit/>
          </a:bodyPr>
          <a:lstStyle/>
          <a:p>
            <a:pPr algn="ctr">
              <a:lnSpc>
                <a:spcPts val="9454"/>
              </a:lnSpc>
            </a:pPr>
            <a:r>
              <a:rPr lang="en-US" sz="7878" dirty="0">
                <a:solidFill>
                  <a:srgbClr val="000000"/>
                </a:solidFill>
                <a:latin typeface="Lato Bold"/>
              </a:rPr>
              <a:t>ENROLLMENT</a:t>
            </a:r>
          </a:p>
        </p:txBody>
      </p:sp>
      <p:sp>
        <p:nvSpPr>
          <p:cNvPr id="14" name="TextBox 14"/>
          <p:cNvSpPr txBox="1"/>
          <p:nvPr/>
        </p:nvSpPr>
        <p:spPr>
          <a:xfrm>
            <a:off x="1721681" y="2634531"/>
            <a:ext cx="14844638" cy="1571625"/>
          </a:xfrm>
          <a:prstGeom prst="rect">
            <a:avLst/>
          </a:prstGeom>
        </p:spPr>
        <p:txBody>
          <a:bodyPr lIns="0" tIns="0" rIns="0" bIns="0" rtlCol="0" anchor="t">
            <a:spAutoFit/>
          </a:bodyPr>
          <a:lstStyle/>
          <a:p>
            <a:pPr algn="ctr">
              <a:lnSpc>
                <a:spcPts val="12333"/>
              </a:lnSpc>
            </a:pPr>
            <a:r>
              <a:rPr lang="en-US" sz="10278" dirty="0">
                <a:solidFill>
                  <a:srgbClr val="FF3131"/>
                </a:solidFill>
                <a:latin typeface="Lato Bold"/>
              </a:rPr>
              <a:t>APPROXIMATELY 3,076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
          <a:extLst>
            <a:ext uri="{FF2B5EF4-FFF2-40B4-BE49-F238E27FC236}">
              <a16:creationId xmlns:a16="http://schemas.microsoft.com/office/drawing/2014/main" id="{24B6293C-6566-6474-EE7A-2B652988ED50}"/>
            </a:ext>
          </a:extLst>
        </p:cNvPr>
        <p:cNvGrpSpPr/>
        <p:nvPr/>
      </p:nvGrpSpPr>
      <p:grpSpPr>
        <a:xfrm>
          <a:off x="0" y="0"/>
          <a:ext cx="0" cy="0"/>
          <a:chOff x="0" y="0"/>
          <a:chExt cx="0" cy="0"/>
        </a:xfrm>
      </p:grpSpPr>
      <p:sp>
        <p:nvSpPr>
          <p:cNvPr id="57" name="Google Shape;57;p3">
            <a:extLst>
              <a:ext uri="{FF2B5EF4-FFF2-40B4-BE49-F238E27FC236}">
                <a16:creationId xmlns:a16="http://schemas.microsoft.com/office/drawing/2014/main" id="{0CBFE955-2A2F-DFCA-9F5B-39E9D4B12370}"/>
              </a:ext>
            </a:extLst>
          </p:cNvPr>
          <p:cNvSpPr txBox="1">
            <a:spLocks noGrp="1"/>
          </p:cNvSpPr>
          <p:nvPr>
            <p:ph type="sldNum" idx="12"/>
          </p:nvPr>
        </p:nvSpPr>
        <p:spPr>
          <a:xfrm>
            <a:off x="0" y="0"/>
            <a:ext cx="1189800" cy="1463400"/>
          </a:xfrm>
          <a:prstGeom prst="rect">
            <a:avLst/>
          </a:prstGeom>
          <a:noFill/>
          <a:ln>
            <a:noFill/>
          </a:ln>
        </p:spPr>
        <p:txBody>
          <a:bodyPr spcFirstLastPara="1" vert="horz" wrap="square" lIns="182850" tIns="182850" rIns="182850" bIns="182850" rtlCol="0" anchor="ctr" anchorCtr="0">
            <a:noAutofit/>
          </a:bodyPr>
          <a:lstStyle/>
          <a:p>
            <a:pPr algn="ctr">
              <a:buSzPts val="1300"/>
            </a:pPr>
            <a:fld id="{00000000-1234-1234-1234-123412341234}" type="slidenum">
              <a:rPr lang="en-US"/>
              <a:pPr algn="ctr">
                <a:buSzPts val="1300"/>
              </a:pPr>
              <a:t>22</a:t>
            </a:fld>
            <a:endParaRPr dirty="0"/>
          </a:p>
        </p:txBody>
      </p:sp>
      <p:sp>
        <p:nvSpPr>
          <p:cNvPr id="64" name="Google Shape;64;p3">
            <a:extLst>
              <a:ext uri="{FF2B5EF4-FFF2-40B4-BE49-F238E27FC236}">
                <a16:creationId xmlns:a16="http://schemas.microsoft.com/office/drawing/2014/main" id="{57512B72-F1FF-66D2-DBBB-773CBA40F8F9}"/>
              </a:ext>
            </a:extLst>
          </p:cNvPr>
          <p:cNvSpPr txBox="1"/>
          <p:nvPr/>
        </p:nvSpPr>
        <p:spPr>
          <a:xfrm>
            <a:off x="19958756" y="2619022"/>
            <a:ext cx="369462" cy="615472"/>
          </a:xfrm>
          <a:prstGeom prst="rect">
            <a:avLst/>
          </a:prstGeom>
          <a:noFill/>
          <a:ln>
            <a:noFill/>
          </a:ln>
        </p:spPr>
        <p:txBody>
          <a:bodyPr spcFirstLastPara="1" wrap="square" lIns="182850" tIns="91400" rIns="182850" bIns="91400" anchor="t" anchorCtr="0">
            <a:spAutoFit/>
          </a:bodyPr>
          <a:lstStyle/>
          <a:p>
            <a:endParaRPr sz="2800" dirty="0">
              <a:solidFill>
                <a:srgbClr val="000000"/>
              </a:solidFill>
              <a:latin typeface="Arial"/>
              <a:ea typeface="Arial"/>
              <a:cs typeface="Arial"/>
              <a:sym typeface="Arial"/>
            </a:endParaRPr>
          </a:p>
        </p:txBody>
      </p:sp>
      <p:pic>
        <p:nvPicPr>
          <p:cNvPr id="6" name="Picture 5" descr="A screenshot of a computer">
            <a:extLst>
              <a:ext uri="{FF2B5EF4-FFF2-40B4-BE49-F238E27FC236}">
                <a16:creationId xmlns:a16="http://schemas.microsoft.com/office/drawing/2014/main" id="{B2A7B6CC-2ED2-0964-B736-07958DBD6D79}"/>
              </a:ext>
            </a:extLst>
          </p:cNvPr>
          <p:cNvPicPr>
            <a:picLocks noChangeAspect="1"/>
          </p:cNvPicPr>
          <p:nvPr/>
        </p:nvPicPr>
        <p:blipFill>
          <a:blip r:embed="rId3"/>
          <a:stretch>
            <a:fillRect/>
          </a:stretch>
        </p:blipFill>
        <p:spPr>
          <a:xfrm>
            <a:off x="572127" y="401488"/>
            <a:ext cx="17258673" cy="9484023"/>
          </a:xfrm>
          <a:prstGeom prst="rect">
            <a:avLst/>
          </a:prstGeom>
        </p:spPr>
      </p:pic>
    </p:spTree>
    <p:extLst>
      <p:ext uri="{BB962C8B-B14F-4D97-AF65-F5344CB8AC3E}">
        <p14:creationId xmlns:p14="http://schemas.microsoft.com/office/powerpoint/2010/main" val="2963362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
          <a:extLst>
            <a:ext uri="{FF2B5EF4-FFF2-40B4-BE49-F238E27FC236}">
              <a16:creationId xmlns:a16="http://schemas.microsoft.com/office/drawing/2014/main" id="{EB511D51-057D-F793-C5D7-5699D3EBFD6C}"/>
            </a:ext>
          </a:extLst>
        </p:cNvPr>
        <p:cNvGrpSpPr/>
        <p:nvPr/>
      </p:nvGrpSpPr>
      <p:grpSpPr>
        <a:xfrm>
          <a:off x="0" y="0"/>
          <a:ext cx="0" cy="0"/>
          <a:chOff x="0" y="0"/>
          <a:chExt cx="0" cy="0"/>
        </a:xfrm>
      </p:grpSpPr>
      <p:sp>
        <p:nvSpPr>
          <p:cNvPr id="57" name="Google Shape;57;p3">
            <a:extLst>
              <a:ext uri="{FF2B5EF4-FFF2-40B4-BE49-F238E27FC236}">
                <a16:creationId xmlns:a16="http://schemas.microsoft.com/office/drawing/2014/main" id="{53C995C9-7A57-4F7C-5C74-19BE88C3AD58}"/>
              </a:ext>
            </a:extLst>
          </p:cNvPr>
          <p:cNvSpPr txBox="1">
            <a:spLocks noGrp="1"/>
          </p:cNvSpPr>
          <p:nvPr>
            <p:ph type="sldNum" idx="12"/>
          </p:nvPr>
        </p:nvSpPr>
        <p:spPr>
          <a:xfrm>
            <a:off x="0" y="0"/>
            <a:ext cx="1189800" cy="1463400"/>
          </a:xfrm>
          <a:prstGeom prst="rect">
            <a:avLst/>
          </a:prstGeom>
          <a:noFill/>
          <a:ln>
            <a:noFill/>
          </a:ln>
        </p:spPr>
        <p:txBody>
          <a:bodyPr spcFirstLastPara="1" vert="horz" wrap="square" lIns="182850" tIns="182850" rIns="182850" bIns="182850" rtlCol="0" anchor="ctr" anchorCtr="0">
            <a:noAutofit/>
          </a:bodyPr>
          <a:lstStyle/>
          <a:p>
            <a:pPr algn="ctr">
              <a:buSzPts val="1300"/>
            </a:pPr>
            <a:fld id="{00000000-1234-1234-1234-123412341234}" type="slidenum">
              <a:rPr lang="en-US"/>
              <a:pPr algn="ctr">
                <a:buSzPts val="1300"/>
              </a:pPr>
              <a:t>23</a:t>
            </a:fld>
            <a:endParaRPr dirty="0"/>
          </a:p>
        </p:txBody>
      </p:sp>
      <p:sp>
        <p:nvSpPr>
          <p:cNvPr id="64" name="Google Shape;64;p3">
            <a:extLst>
              <a:ext uri="{FF2B5EF4-FFF2-40B4-BE49-F238E27FC236}">
                <a16:creationId xmlns:a16="http://schemas.microsoft.com/office/drawing/2014/main" id="{EED8EE94-E5E5-7EEF-77F9-2EFCF48AFD21}"/>
              </a:ext>
            </a:extLst>
          </p:cNvPr>
          <p:cNvSpPr txBox="1"/>
          <p:nvPr/>
        </p:nvSpPr>
        <p:spPr>
          <a:xfrm>
            <a:off x="19958756" y="2619022"/>
            <a:ext cx="369462" cy="615472"/>
          </a:xfrm>
          <a:prstGeom prst="rect">
            <a:avLst/>
          </a:prstGeom>
          <a:noFill/>
          <a:ln>
            <a:noFill/>
          </a:ln>
        </p:spPr>
        <p:txBody>
          <a:bodyPr spcFirstLastPara="1" wrap="square" lIns="182850" tIns="91400" rIns="182850" bIns="91400" anchor="t" anchorCtr="0">
            <a:spAutoFit/>
          </a:bodyPr>
          <a:lstStyle/>
          <a:p>
            <a:endParaRPr sz="2800"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961006FA-224D-CFA0-CB60-2AB7358ED26F}"/>
              </a:ext>
            </a:extLst>
          </p:cNvPr>
          <p:cNvPicPr>
            <a:picLocks noChangeAspect="1"/>
          </p:cNvPicPr>
          <p:nvPr/>
        </p:nvPicPr>
        <p:blipFill>
          <a:blip r:embed="rId3"/>
          <a:stretch>
            <a:fillRect/>
          </a:stretch>
        </p:blipFill>
        <p:spPr>
          <a:xfrm>
            <a:off x="1" y="3933646"/>
            <a:ext cx="16752498" cy="3795624"/>
          </a:xfrm>
          <a:prstGeom prst="rect">
            <a:avLst/>
          </a:prstGeom>
        </p:spPr>
      </p:pic>
    </p:spTree>
    <p:extLst>
      <p:ext uri="{BB962C8B-B14F-4D97-AF65-F5344CB8AC3E}">
        <p14:creationId xmlns:p14="http://schemas.microsoft.com/office/powerpoint/2010/main" val="1306952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1195" y="2552700"/>
            <a:ext cx="17830800" cy="4683561"/>
            <a:chOff x="0" y="0"/>
            <a:chExt cx="5609797" cy="1233530"/>
          </a:xfrm>
        </p:grpSpPr>
        <p:sp>
          <p:nvSpPr>
            <p:cNvPr id="3" name="Freeform 3"/>
            <p:cNvSpPr/>
            <p:nvPr/>
          </p:nvSpPr>
          <p:spPr>
            <a:xfrm>
              <a:off x="0" y="0"/>
              <a:ext cx="5609797" cy="1233530"/>
            </a:xfrm>
            <a:custGeom>
              <a:avLst/>
              <a:gdLst/>
              <a:ahLst/>
              <a:cxnLst/>
              <a:rect l="l" t="t" r="r" b="b"/>
              <a:pathLst>
                <a:path w="5609797" h="1233530">
                  <a:moveTo>
                    <a:pt x="0" y="0"/>
                  </a:moveTo>
                  <a:lnTo>
                    <a:pt x="5609797" y="0"/>
                  </a:lnTo>
                  <a:lnTo>
                    <a:pt x="5609797" y="1233530"/>
                  </a:lnTo>
                  <a:lnTo>
                    <a:pt x="0" y="1233530"/>
                  </a:lnTo>
                  <a:close/>
                </a:path>
              </a:pathLst>
            </a:custGeom>
            <a:solidFill>
              <a:srgbClr val="DC4A26"/>
            </a:solidFill>
          </p:spPr>
          <p:txBody>
            <a:bodyPr/>
            <a:lstStyle/>
            <a:p>
              <a:endParaRPr lang="en-US" dirty="0"/>
            </a:p>
          </p:txBody>
        </p:sp>
        <p:sp>
          <p:nvSpPr>
            <p:cNvPr id="4" name="TextBox 4"/>
            <p:cNvSpPr txBox="1"/>
            <p:nvPr/>
          </p:nvSpPr>
          <p:spPr>
            <a:xfrm>
              <a:off x="0" y="-38100"/>
              <a:ext cx="5609797" cy="127163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flipH="1" flipV="1">
            <a:off x="12663653" y="-503197"/>
            <a:ext cx="5817351" cy="1650673"/>
          </a:xfrm>
          <a:custGeom>
            <a:avLst/>
            <a:gdLst/>
            <a:ahLst/>
            <a:cxnLst/>
            <a:rect l="l" t="t" r="r" b="b"/>
            <a:pathLst>
              <a:path w="5817351" h="1650673">
                <a:moveTo>
                  <a:pt x="5817351" y="1650673"/>
                </a:moveTo>
                <a:lnTo>
                  <a:pt x="0" y="1650673"/>
                </a:lnTo>
                <a:lnTo>
                  <a:pt x="0" y="0"/>
                </a:lnTo>
                <a:lnTo>
                  <a:pt x="5817351" y="0"/>
                </a:lnTo>
                <a:lnTo>
                  <a:pt x="5817351" y="165067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V="1">
            <a:off x="-193004" y="-503197"/>
            <a:ext cx="5817351" cy="1650673"/>
          </a:xfrm>
          <a:custGeom>
            <a:avLst/>
            <a:gdLst/>
            <a:ahLst/>
            <a:cxnLst/>
            <a:rect l="l" t="t" r="r" b="b"/>
            <a:pathLst>
              <a:path w="5817351" h="1650673">
                <a:moveTo>
                  <a:pt x="0" y="1650673"/>
                </a:moveTo>
                <a:lnTo>
                  <a:pt x="5817351" y="1650673"/>
                </a:lnTo>
                <a:lnTo>
                  <a:pt x="5817351" y="0"/>
                </a:lnTo>
                <a:lnTo>
                  <a:pt x="0" y="0"/>
                </a:lnTo>
                <a:lnTo>
                  <a:pt x="0" y="165067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7" name="Group 7"/>
          <p:cNvGrpSpPr/>
          <p:nvPr/>
        </p:nvGrpSpPr>
        <p:grpSpPr>
          <a:xfrm>
            <a:off x="590839" y="3247084"/>
            <a:ext cx="5033508" cy="3294791"/>
            <a:chOff x="0" y="0"/>
            <a:chExt cx="6711344" cy="4393055"/>
          </a:xfrm>
        </p:grpSpPr>
        <p:pic>
          <p:nvPicPr>
            <p:cNvPr id="8" name="Picture 8"/>
            <p:cNvPicPr>
              <a:picLocks noChangeAspect="1"/>
            </p:cNvPicPr>
            <p:nvPr/>
          </p:nvPicPr>
          <p:blipFill>
            <a:blip r:embed="rId4"/>
            <a:srcRect t="25453" b="25453"/>
            <a:stretch>
              <a:fillRect/>
            </a:stretch>
          </p:blipFill>
          <p:spPr>
            <a:xfrm>
              <a:off x="0" y="0"/>
              <a:ext cx="6711344" cy="4393055"/>
            </a:xfrm>
            <a:prstGeom prst="rect">
              <a:avLst/>
            </a:prstGeom>
          </p:spPr>
        </p:pic>
      </p:grpSp>
      <p:grpSp>
        <p:nvGrpSpPr>
          <p:cNvPr id="9" name="Group 9"/>
          <p:cNvGrpSpPr/>
          <p:nvPr/>
        </p:nvGrpSpPr>
        <p:grpSpPr>
          <a:xfrm>
            <a:off x="6627246" y="3362260"/>
            <a:ext cx="5033508" cy="3294791"/>
            <a:chOff x="0" y="0"/>
            <a:chExt cx="6711344" cy="4393055"/>
          </a:xfrm>
        </p:grpSpPr>
        <p:pic>
          <p:nvPicPr>
            <p:cNvPr id="10" name="Picture 10"/>
            <p:cNvPicPr>
              <a:picLocks noChangeAspect="1"/>
            </p:cNvPicPr>
            <p:nvPr/>
          </p:nvPicPr>
          <p:blipFill>
            <a:blip r:embed="rId5"/>
            <a:srcRect t="6361" b="6361"/>
            <a:stretch>
              <a:fillRect/>
            </a:stretch>
          </p:blipFill>
          <p:spPr>
            <a:xfrm>
              <a:off x="0" y="0"/>
              <a:ext cx="6711344" cy="4393055"/>
            </a:xfrm>
            <a:prstGeom prst="rect">
              <a:avLst/>
            </a:prstGeom>
          </p:spPr>
        </p:pic>
      </p:grpSp>
      <p:grpSp>
        <p:nvGrpSpPr>
          <p:cNvPr id="11" name="Group 11"/>
          <p:cNvGrpSpPr/>
          <p:nvPr/>
        </p:nvGrpSpPr>
        <p:grpSpPr>
          <a:xfrm>
            <a:off x="12329620" y="3362260"/>
            <a:ext cx="5033508" cy="3294791"/>
            <a:chOff x="0" y="0"/>
            <a:chExt cx="6711344" cy="4393055"/>
          </a:xfrm>
        </p:grpSpPr>
        <p:pic>
          <p:nvPicPr>
            <p:cNvPr id="12" name="Picture 12"/>
            <p:cNvPicPr>
              <a:picLocks noChangeAspect="1"/>
            </p:cNvPicPr>
            <p:nvPr/>
          </p:nvPicPr>
          <p:blipFill>
            <a:blip r:embed="rId6"/>
            <a:srcRect t="6361" b="6361"/>
            <a:stretch>
              <a:fillRect/>
            </a:stretch>
          </p:blipFill>
          <p:spPr>
            <a:xfrm>
              <a:off x="0" y="0"/>
              <a:ext cx="6711344" cy="4393055"/>
            </a:xfrm>
            <a:prstGeom prst="rect">
              <a:avLst/>
            </a:prstGeom>
          </p:spPr>
        </p:pic>
      </p:grpSp>
      <p:sp>
        <p:nvSpPr>
          <p:cNvPr id="13" name="TextBox 13"/>
          <p:cNvSpPr txBox="1"/>
          <p:nvPr/>
        </p:nvSpPr>
        <p:spPr>
          <a:xfrm>
            <a:off x="4661341" y="738926"/>
            <a:ext cx="8393059" cy="1209675"/>
          </a:xfrm>
          <a:prstGeom prst="rect">
            <a:avLst/>
          </a:prstGeom>
        </p:spPr>
        <p:txBody>
          <a:bodyPr lIns="0" tIns="0" rIns="0" bIns="0" rtlCol="0" anchor="t">
            <a:spAutoFit/>
          </a:bodyPr>
          <a:lstStyle/>
          <a:p>
            <a:pPr algn="ctr">
              <a:lnSpc>
                <a:spcPts val="9454"/>
              </a:lnSpc>
            </a:pPr>
            <a:r>
              <a:rPr lang="en-US" sz="7878" dirty="0">
                <a:solidFill>
                  <a:srgbClr val="000000"/>
                </a:solidFill>
                <a:latin typeface="Lato Bold"/>
              </a:rPr>
              <a:t>ATTENDANCE</a:t>
            </a:r>
          </a:p>
        </p:txBody>
      </p:sp>
      <p:sp>
        <p:nvSpPr>
          <p:cNvPr id="14" name="TextBox 13">
            <a:extLst>
              <a:ext uri="{FF2B5EF4-FFF2-40B4-BE49-F238E27FC236}">
                <a16:creationId xmlns:a16="http://schemas.microsoft.com/office/drawing/2014/main" id="{1E30FCDA-E850-3FB5-D662-118A09B2597C}"/>
              </a:ext>
            </a:extLst>
          </p:cNvPr>
          <p:cNvSpPr txBox="1"/>
          <p:nvPr/>
        </p:nvSpPr>
        <p:spPr>
          <a:xfrm>
            <a:off x="762000" y="8191500"/>
            <a:ext cx="7620000" cy="707886"/>
          </a:xfrm>
          <a:prstGeom prst="rect">
            <a:avLst/>
          </a:prstGeom>
          <a:noFill/>
        </p:spPr>
        <p:txBody>
          <a:bodyPr wrap="square" rtlCol="0">
            <a:spAutoFit/>
          </a:bodyPr>
          <a:lstStyle/>
          <a:p>
            <a:r>
              <a:rPr lang="en-US" sz="4000" dirty="0"/>
              <a:t>District Attendance Average 80%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933395" y="8830644"/>
            <a:ext cx="8166658" cy="1663957"/>
          </a:xfrm>
          <a:custGeom>
            <a:avLst/>
            <a:gdLst/>
            <a:ahLst/>
            <a:cxnLst/>
            <a:rect l="l" t="t" r="r" b="b"/>
            <a:pathLst>
              <a:path w="8166658" h="1663957">
                <a:moveTo>
                  <a:pt x="8166658" y="0"/>
                </a:moveTo>
                <a:lnTo>
                  <a:pt x="0" y="0"/>
                </a:lnTo>
                <a:lnTo>
                  <a:pt x="0" y="1663957"/>
                </a:lnTo>
                <a:lnTo>
                  <a:pt x="8166658" y="1663957"/>
                </a:lnTo>
                <a:lnTo>
                  <a:pt x="81666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Freeform 5"/>
          <p:cNvSpPr/>
          <p:nvPr/>
        </p:nvSpPr>
        <p:spPr>
          <a:xfrm flipV="1">
            <a:off x="11114038" y="-313372"/>
            <a:ext cx="8166658" cy="1663957"/>
          </a:xfrm>
          <a:custGeom>
            <a:avLst/>
            <a:gdLst/>
            <a:ahLst/>
            <a:cxnLst/>
            <a:rect l="l" t="t" r="r" b="b"/>
            <a:pathLst>
              <a:path w="8166658" h="1663957">
                <a:moveTo>
                  <a:pt x="0" y="1663956"/>
                </a:moveTo>
                <a:lnTo>
                  <a:pt x="8166658" y="1663956"/>
                </a:lnTo>
                <a:lnTo>
                  <a:pt x="8166658" y="0"/>
                </a:lnTo>
                <a:lnTo>
                  <a:pt x="0" y="0"/>
                </a:lnTo>
                <a:lnTo>
                  <a:pt x="0" y="166395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TextBox 6"/>
          <p:cNvSpPr txBox="1"/>
          <p:nvPr/>
        </p:nvSpPr>
        <p:spPr>
          <a:xfrm>
            <a:off x="1045632" y="132427"/>
            <a:ext cx="10437763" cy="1205458"/>
          </a:xfrm>
          <a:prstGeom prst="rect">
            <a:avLst/>
          </a:prstGeom>
        </p:spPr>
        <p:txBody>
          <a:bodyPr lIns="0" tIns="0" rIns="0" bIns="0" rtlCol="0" anchor="t">
            <a:spAutoFit/>
          </a:bodyPr>
          <a:lstStyle/>
          <a:p>
            <a:pPr algn="ctr">
              <a:lnSpc>
                <a:spcPts val="11038"/>
              </a:lnSpc>
              <a:spcBef>
                <a:spcPct val="0"/>
              </a:spcBef>
            </a:pPr>
            <a:r>
              <a:rPr lang="en-US" sz="5400" dirty="0">
                <a:solidFill>
                  <a:srgbClr val="000000"/>
                </a:solidFill>
                <a:latin typeface="Lato Bold"/>
              </a:rPr>
              <a:t>ATTENDANCE </a:t>
            </a:r>
          </a:p>
        </p:txBody>
      </p:sp>
      <p:pic>
        <p:nvPicPr>
          <p:cNvPr id="7" name="Picture 6" descr="A graph of a number of people">
            <a:extLst>
              <a:ext uri="{FF2B5EF4-FFF2-40B4-BE49-F238E27FC236}">
                <a16:creationId xmlns:a16="http://schemas.microsoft.com/office/drawing/2014/main" id="{E77101FB-4B84-4A79-5C80-6E6CAFD255F6}"/>
              </a:ext>
            </a:extLst>
          </p:cNvPr>
          <p:cNvPicPr>
            <a:picLocks noChangeAspect="1"/>
          </p:cNvPicPr>
          <p:nvPr/>
        </p:nvPicPr>
        <p:blipFill>
          <a:blip r:embed="rId6"/>
          <a:stretch>
            <a:fillRect/>
          </a:stretch>
        </p:blipFill>
        <p:spPr>
          <a:xfrm>
            <a:off x="0" y="1515853"/>
            <a:ext cx="18288000" cy="863872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
          <a:extLst>
            <a:ext uri="{FF2B5EF4-FFF2-40B4-BE49-F238E27FC236}">
              <a16:creationId xmlns:a16="http://schemas.microsoft.com/office/drawing/2014/main" id="{EEFD0610-CF44-452F-6E4E-3EDA88817896}"/>
            </a:ext>
          </a:extLst>
        </p:cNvPr>
        <p:cNvGrpSpPr/>
        <p:nvPr/>
      </p:nvGrpSpPr>
      <p:grpSpPr>
        <a:xfrm>
          <a:off x="0" y="0"/>
          <a:ext cx="0" cy="0"/>
          <a:chOff x="0" y="0"/>
          <a:chExt cx="0" cy="0"/>
        </a:xfrm>
      </p:grpSpPr>
      <p:sp>
        <p:nvSpPr>
          <p:cNvPr id="57" name="Google Shape;57;p3">
            <a:extLst>
              <a:ext uri="{FF2B5EF4-FFF2-40B4-BE49-F238E27FC236}">
                <a16:creationId xmlns:a16="http://schemas.microsoft.com/office/drawing/2014/main" id="{CBF50F7F-D7F4-3EB9-D12E-95F0AC1240E9}"/>
              </a:ext>
            </a:extLst>
          </p:cNvPr>
          <p:cNvSpPr txBox="1">
            <a:spLocks noGrp="1"/>
          </p:cNvSpPr>
          <p:nvPr>
            <p:ph type="sldNum" idx="12"/>
          </p:nvPr>
        </p:nvSpPr>
        <p:spPr>
          <a:xfrm>
            <a:off x="0" y="0"/>
            <a:ext cx="1189800" cy="1463400"/>
          </a:xfrm>
          <a:prstGeom prst="rect">
            <a:avLst/>
          </a:prstGeom>
          <a:noFill/>
          <a:ln>
            <a:noFill/>
          </a:ln>
        </p:spPr>
        <p:txBody>
          <a:bodyPr spcFirstLastPara="1" vert="horz" wrap="square" lIns="182850" tIns="182850" rIns="182850" bIns="182850" rtlCol="0" anchor="ctr" anchorCtr="0">
            <a:noAutofit/>
          </a:bodyPr>
          <a:lstStyle/>
          <a:p>
            <a:pPr algn="ctr">
              <a:buSzPts val="1300"/>
            </a:pPr>
            <a:fld id="{00000000-1234-1234-1234-123412341234}" type="slidenum">
              <a:rPr lang="en-US"/>
              <a:pPr algn="ctr">
                <a:buSzPts val="1300"/>
              </a:pPr>
              <a:t>26</a:t>
            </a:fld>
            <a:endParaRPr dirty="0"/>
          </a:p>
        </p:txBody>
      </p:sp>
      <p:sp>
        <p:nvSpPr>
          <p:cNvPr id="64" name="Google Shape;64;p3">
            <a:extLst>
              <a:ext uri="{FF2B5EF4-FFF2-40B4-BE49-F238E27FC236}">
                <a16:creationId xmlns:a16="http://schemas.microsoft.com/office/drawing/2014/main" id="{43732C9D-12D2-24B3-61DF-FE17A420D422}"/>
              </a:ext>
            </a:extLst>
          </p:cNvPr>
          <p:cNvSpPr txBox="1"/>
          <p:nvPr/>
        </p:nvSpPr>
        <p:spPr>
          <a:xfrm>
            <a:off x="19958756" y="2619022"/>
            <a:ext cx="369462" cy="615472"/>
          </a:xfrm>
          <a:prstGeom prst="rect">
            <a:avLst/>
          </a:prstGeom>
          <a:noFill/>
          <a:ln>
            <a:noFill/>
          </a:ln>
        </p:spPr>
        <p:txBody>
          <a:bodyPr spcFirstLastPara="1" wrap="square" lIns="182850" tIns="91400" rIns="182850" bIns="91400" anchor="t" anchorCtr="0">
            <a:spAutoFit/>
          </a:bodyPr>
          <a:lstStyle/>
          <a:p>
            <a:endParaRPr sz="2800"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A43A87E1-A9EF-0447-79BE-C482827D995C}"/>
              </a:ext>
            </a:extLst>
          </p:cNvPr>
          <p:cNvSpPr txBox="1"/>
          <p:nvPr/>
        </p:nvSpPr>
        <p:spPr>
          <a:xfrm>
            <a:off x="2095500" y="1311682"/>
            <a:ext cx="14097000" cy="7848302"/>
          </a:xfrm>
          <a:prstGeom prst="rect">
            <a:avLst/>
          </a:prstGeom>
          <a:noFill/>
        </p:spPr>
        <p:txBody>
          <a:bodyPr wrap="square">
            <a:spAutoFit/>
          </a:bodyPr>
          <a:lstStyle/>
          <a:p>
            <a:r>
              <a:rPr lang="en-US" sz="4000" b="1" dirty="0"/>
              <a:t>CUSD Attendance Improvement Center Update</a:t>
            </a:r>
          </a:p>
          <a:p>
            <a:endParaRPr lang="en-US" sz="2800" b="1" dirty="0"/>
          </a:p>
          <a:p>
            <a:r>
              <a:rPr lang="en-US" sz="2800" dirty="0"/>
              <a:t>​</a:t>
            </a:r>
            <a:r>
              <a:rPr lang="en-US" sz="2800" b="1" u="sng" dirty="0"/>
              <a:t>Monitor Student Attendance District-Wide</a:t>
            </a:r>
          </a:p>
          <a:p>
            <a:pPr marL="571500" indent="-571500">
              <a:buFont typeface="Arial" panose="020B0604020202020204" pitchFamily="34" charset="0"/>
              <a:buChar char="•"/>
            </a:pPr>
            <a:r>
              <a:rPr lang="en-US" sz="2800" dirty="0"/>
              <a:t>Support School-Based Teams​</a:t>
            </a:r>
          </a:p>
          <a:p>
            <a:pPr marL="571500" indent="-571500">
              <a:buFont typeface="Arial" panose="020B0604020202020204" pitchFamily="34" charset="0"/>
              <a:buChar char="•"/>
            </a:pPr>
            <a:r>
              <a:rPr lang="en-US" sz="2800" dirty="0"/>
              <a:t>Monthly Meeting with building principals and community-based program providers Daily Operation</a:t>
            </a:r>
          </a:p>
          <a:p>
            <a:pPr marL="571500" indent="-571500">
              <a:buFont typeface="Arial" panose="020B0604020202020204" pitchFamily="34" charset="0"/>
              <a:buChar char="•"/>
            </a:pPr>
            <a:r>
              <a:rPr lang="en-US" sz="2800" dirty="0"/>
              <a:t>Monthly Meetings with individual school-based teams</a:t>
            </a:r>
          </a:p>
          <a:p>
            <a:endParaRPr lang="en-US" sz="2800" dirty="0"/>
          </a:p>
          <a:p>
            <a:r>
              <a:rPr lang="en-US" sz="2800" b="1" u="sng" dirty="0"/>
              <a:t>Daily Operations</a:t>
            </a:r>
            <a:endParaRPr lang="en-US" sz="2800" dirty="0"/>
          </a:p>
          <a:p>
            <a:pPr marL="571500" indent="-571500">
              <a:buFont typeface="Arial" panose="020B0604020202020204" pitchFamily="34" charset="0"/>
              <a:buChar char="•"/>
            </a:pPr>
            <a:r>
              <a:rPr lang="en-US" sz="2800" dirty="0"/>
              <a:t>Schedule Student Attendance Improvement Conferences (SAIC’s)​</a:t>
            </a:r>
          </a:p>
          <a:p>
            <a:pPr marL="571500" indent="-571500">
              <a:buFont typeface="Arial" panose="020B0604020202020204" pitchFamily="34" charset="0"/>
              <a:buChar char="•"/>
            </a:pPr>
            <a:r>
              <a:rPr lang="en-US" sz="2800" dirty="0"/>
              <a:t>Create Student Attendance Improvement Plan (SAIP’s)​</a:t>
            </a:r>
          </a:p>
          <a:p>
            <a:pPr marL="571500" indent="-571500">
              <a:buFont typeface="Arial" panose="020B0604020202020204" pitchFamily="34" charset="0"/>
              <a:buChar char="•"/>
            </a:pPr>
            <a:r>
              <a:rPr lang="en-US" sz="2800" dirty="0"/>
              <a:t>Provide Daily Monitor Checks and Weekly Follow-up​</a:t>
            </a:r>
          </a:p>
          <a:p>
            <a:pPr marL="571500" indent="-571500">
              <a:buFont typeface="Arial" panose="020B0604020202020204" pitchFamily="34" charset="0"/>
              <a:buChar char="•"/>
            </a:pPr>
            <a:r>
              <a:rPr lang="en-US" sz="2800" dirty="0"/>
              <a:t>Provide supports to parents to address attendance concerns​</a:t>
            </a:r>
          </a:p>
          <a:p>
            <a:pPr marL="571500" indent="-571500">
              <a:buFont typeface="Arial" panose="020B0604020202020204" pitchFamily="34" charset="0"/>
              <a:buChar char="•"/>
            </a:pPr>
            <a:r>
              <a:rPr lang="en-US" sz="2800" dirty="0"/>
              <a:t>Provide supports to schools to address attendance concerns​</a:t>
            </a:r>
          </a:p>
          <a:p>
            <a:pPr marL="571500" indent="-571500">
              <a:buFont typeface="Arial" panose="020B0604020202020204" pitchFamily="34" charset="0"/>
              <a:buChar char="•"/>
            </a:pPr>
            <a:r>
              <a:rPr lang="en-US" sz="2800" dirty="0"/>
              <a:t>Complete phone calls, send letters and complete home visits</a:t>
            </a:r>
          </a:p>
          <a:p>
            <a:endParaRPr lang="en-US" sz="3600" dirty="0"/>
          </a:p>
          <a:p>
            <a:endParaRPr lang="en-US" sz="3600" dirty="0"/>
          </a:p>
        </p:txBody>
      </p:sp>
    </p:spTree>
    <p:extLst>
      <p:ext uri="{BB962C8B-B14F-4D97-AF65-F5344CB8AC3E}">
        <p14:creationId xmlns:p14="http://schemas.microsoft.com/office/powerpoint/2010/main" val="1151345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
          <a:extLst>
            <a:ext uri="{FF2B5EF4-FFF2-40B4-BE49-F238E27FC236}">
              <a16:creationId xmlns:a16="http://schemas.microsoft.com/office/drawing/2014/main" id="{11AB355B-6208-94E3-3701-67850DC69DF3}"/>
            </a:ext>
          </a:extLst>
        </p:cNvPr>
        <p:cNvGrpSpPr/>
        <p:nvPr/>
      </p:nvGrpSpPr>
      <p:grpSpPr>
        <a:xfrm>
          <a:off x="0" y="0"/>
          <a:ext cx="0" cy="0"/>
          <a:chOff x="0" y="0"/>
          <a:chExt cx="0" cy="0"/>
        </a:xfrm>
      </p:grpSpPr>
      <p:sp>
        <p:nvSpPr>
          <p:cNvPr id="57" name="Google Shape;57;p3">
            <a:extLst>
              <a:ext uri="{FF2B5EF4-FFF2-40B4-BE49-F238E27FC236}">
                <a16:creationId xmlns:a16="http://schemas.microsoft.com/office/drawing/2014/main" id="{3FF2B3E3-60C6-5241-9DA1-673E719534CC}"/>
              </a:ext>
            </a:extLst>
          </p:cNvPr>
          <p:cNvSpPr txBox="1">
            <a:spLocks noGrp="1"/>
          </p:cNvSpPr>
          <p:nvPr>
            <p:ph type="sldNum" idx="12"/>
          </p:nvPr>
        </p:nvSpPr>
        <p:spPr>
          <a:xfrm>
            <a:off x="0" y="0"/>
            <a:ext cx="1189800" cy="1463400"/>
          </a:xfrm>
          <a:prstGeom prst="rect">
            <a:avLst/>
          </a:prstGeom>
          <a:noFill/>
          <a:ln>
            <a:noFill/>
          </a:ln>
        </p:spPr>
        <p:txBody>
          <a:bodyPr spcFirstLastPara="1" vert="horz" wrap="square" lIns="182850" tIns="182850" rIns="182850" bIns="182850" rtlCol="0" anchor="ctr" anchorCtr="0">
            <a:noAutofit/>
          </a:bodyPr>
          <a:lstStyle/>
          <a:p>
            <a:pPr algn="ctr">
              <a:buSzPts val="1300"/>
            </a:pPr>
            <a:fld id="{00000000-1234-1234-1234-123412341234}" type="slidenum">
              <a:rPr lang="en-US"/>
              <a:pPr algn="ctr">
                <a:buSzPts val="1300"/>
              </a:pPr>
              <a:t>27</a:t>
            </a:fld>
            <a:endParaRPr dirty="0"/>
          </a:p>
        </p:txBody>
      </p:sp>
      <p:sp>
        <p:nvSpPr>
          <p:cNvPr id="64" name="Google Shape;64;p3">
            <a:extLst>
              <a:ext uri="{FF2B5EF4-FFF2-40B4-BE49-F238E27FC236}">
                <a16:creationId xmlns:a16="http://schemas.microsoft.com/office/drawing/2014/main" id="{65ADC030-FCA4-6B1D-711A-A5E94D37922E}"/>
              </a:ext>
            </a:extLst>
          </p:cNvPr>
          <p:cNvSpPr txBox="1"/>
          <p:nvPr/>
        </p:nvSpPr>
        <p:spPr>
          <a:xfrm>
            <a:off x="19958756" y="2619022"/>
            <a:ext cx="369462" cy="615472"/>
          </a:xfrm>
          <a:prstGeom prst="rect">
            <a:avLst/>
          </a:prstGeom>
          <a:noFill/>
          <a:ln>
            <a:noFill/>
          </a:ln>
        </p:spPr>
        <p:txBody>
          <a:bodyPr spcFirstLastPara="1" wrap="square" lIns="182850" tIns="91400" rIns="182850" bIns="91400" anchor="t" anchorCtr="0">
            <a:spAutoFit/>
          </a:bodyPr>
          <a:lstStyle/>
          <a:p>
            <a:endParaRPr sz="2800"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156CA72D-E682-A41F-7610-C796BFE2EEDF}"/>
              </a:ext>
            </a:extLst>
          </p:cNvPr>
          <p:cNvSpPr txBox="1"/>
          <p:nvPr/>
        </p:nvSpPr>
        <p:spPr>
          <a:xfrm>
            <a:off x="1905000" y="1463400"/>
            <a:ext cx="13335000" cy="6555641"/>
          </a:xfrm>
          <a:prstGeom prst="rect">
            <a:avLst/>
          </a:prstGeom>
          <a:noFill/>
        </p:spPr>
        <p:txBody>
          <a:bodyPr wrap="square">
            <a:spAutoFit/>
          </a:bodyPr>
          <a:lstStyle/>
          <a:p>
            <a:pPr algn="l" rtl="0"/>
            <a:r>
              <a:rPr lang="en-US" sz="2800" b="1" i="0" u="sng" dirty="0">
                <a:solidFill>
                  <a:srgbClr val="000000"/>
                </a:solidFill>
                <a:effectLst/>
              </a:rPr>
              <a:t>Technical Supports</a:t>
            </a:r>
          </a:p>
          <a:p>
            <a:pPr marL="742950" lvl="1" indent="-285750" algn="l" rtl="0">
              <a:buFont typeface="Arial" panose="020B0604020202020204" pitchFamily="34" charset="0"/>
              <a:buChar char="•"/>
            </a:pPr>
            <a:r>
              <a:rPr lang="en-US" sz="2800" b="0" i="0" dirty="0">
                <a:solidFill>
                  <a:srgbClr val="000000"/>
                </a:solidFill>
                <a:effectLst/>
              </a:rPr>
              <a:t>Auto-Generated calls, emails and texts to alert parents </a:t>
            </a:r>
          </a:p>
          <a:p>
            <a:pPr marL="742950" lvl="1" indent="-285750" algn="l" rtl="0">
              <a:buFont typeface="Arial" panose="020B0604020202020204" pitchFamily="34" charset="0"/>
              <a:buChar char="•"/>
            </a:pPr>
            <a:r>
              <a:rPr lang="en-US" sz="2800" b="0" i="0" dirty="0">
                <a:solidFill>
                  <a:srgbClr val="000000"/>
                </a:solidFill>
                <a:effectLst/>
              </a:rPr>
              <a:t>3/6/10 day letters and additional letters as specified</a:t>
            </a:r>
          </a:p>
          <a:p>
            <a:pPr lvl="1" algn="l" rtl="0"/>
            <a:endParaRPr lang="en-US" sz="2800" b="1" i="0" dirty="0">
              <a:solidFill>
                <a:srgbClr val="000000"/>
              </a:solidFill>
              <a:effectLst/>
            </a:endParaRPr>
          </a:p>
          <a:p>
            <a:pPr algn="l" rtl="0"/>
            <a:r>
              <a:rPr lang="en-US" sz="2800" b="1" i="0" u="sng" dirty="0">
                <a:solidFill>
                  <a:srgbClr val="000000"/>
                </a:solidFill>
                <a:effectLst/>
              </a:rPr>
              <a:t>Community Based programs to promote attendance improvement</a:t>
            </a:r>
            <a:r>
              <a:rPr lang="en-US" sz="2800" b="1" i="0" u="sng" dirty="0">
                <a:solidFill>
                  <a:srgbClr val="808080"/>
                </a:solidFill>
                <a:effectLst/>
              </a:rPr>
              <a:t>​</a:t>
            </a:r>
            <a:endParaRPr lang="en-US" sz="2800" b="1" i="0" u="sng" dirty="0">
              <a:solidFill>
                <a:srgbClr val="000000"/>
              </a:solidFill>
              <a:effectLst/>
            </a:endParaRPr>
          </a:p>
          <a:p>
            <a:pPr marL="742950" lvl="1" indent="-285750" algn="l" rtl="0">
              <a:buFont typeface="Arial" panose="020B0604020202020204" pitchFamily="34" charset="0"/>
              <a:buChar char="•"/>
            </a:pPr>
            <a:r>
              <a:rPr lang="en-US" sz="2800" b="0" i="0" dirty="0">
                <a:solidFill>
                  <a:srgbClr val="000000"/>
                </a:solidFill>
                <a:effectLst/>
              </a:rPr>
              <a:t>Justice Works - Why Try Programs (Middle &amp; High School Programs)</a:t>
            </a:r>
            <a:r>
              <a:rPr lang="en-US" sz="2800" b="0" i="0" dirty="0">
                <a:solidFill>
                  <a:srgbClr val="808080"/>
                </a:solidFill>
                <a:effectLst/>
              </a:rPr>
              <a:t>​</a:t>
            </a:r>
            <a:endParaRPr lang="en-US" sz="2800" b="0" i="0" dirty="0">
              <a:solidFill>
                <a:srgbClr val="000000"/>
              </a:solidFill>
              <a:effectLst/>
            </a:endParaRPr>
          </a:p>
          <a:p>
            <a:pPr marL="742950" lvl="1" indent="-285750" algn="l" rtl="0">
              <a:buFont typeface="Arial" panose="020B0604020202020204" pitchFamily="34" charset="0"/>
              <a:buChar char="•"/>
            </a:pPr>
            <a:r>
              <a:rPr lang="en-US" sz="2800" b="0" i="0" dirty="0">
                <a:solidFill>
                  <a:srgbClr val="000000"/>
                </a:solidFill>
                <a:effectLst/>
              </a:rPr>
              <a:t>Child Guidance Resources Truancy Prevention Partnership</a:t>
            </a:r>
          </a:p>
          <a:p>
            <a:pPr marL="742950" lvl="1" indent="-285750" algn="l" rtl="0">
              <a:buFont typeface="Arial" panose="020B0604020202020204" pitchFamily="34" charset="0"/>
              <a:buChar char="•"/>
            </a:pPr>
            <a:r>
              <a:rPr lang="en-US" sz="2800" b="0" i="0" dirty="0">
                <a:solidFill>
                  <a:srgbClr val="000000"/>
                </a:solidFill>
                <a:effectLst/>
              </a:rPr>
              <a:t>MST (Multi Systemic Therapeutic) Program</a:t>
            </a:r>
          </a:p>
          <a:p>
            <a:pPr marL="742950" lvl="1" indent="-285750" algn="l" rtl="0">
              <a:buFont typeface="Arial" panose="020B0604020202020204" pitchFamily="34" charset="0"/>
              <a:buChar char="•"/>
            </a:pPr>
            <a:r>
              <a:rPr lang="en-US" sz="2800" b="0" i="0" dirty="0">
                <a:solidFill>
                  <a:srgbClr val="06400C"/>
                </a:solidFill>
                <a:effectLst/>
              </a:rPr>
              <a:t>Juvenile Probation​</a:t>
            </a:r>
            <a:br>
              <a:rPr lang="en-US" sz="2800" b="0" i="0" dirty="0">
                <a:solidFill>
                  <a:srgbClr val="06400C"/>
                </a:solidFill>
                <a:effectLst/>
              </a:rPr>
            </a:br>
            <a:endParaRPr lang="en-US" sz="2800" b="0" i="0" dirty="0">
              <a:solidFill>
                <a:srgbClr val="000000"/>
              </a:solidFill>
              <a:effectLst/>
            </a:endParaRPr>
          </a:p>
          <a:p>
            <a:pPr algn="l" rtl="0"/>
            <a:r>
              <a:rPr lang="en-US" sz="2800" b="1" i="0" u="sng" dirty="0">
                <a:solidFill>
                  <a:srgbClr val="000000"/>
                </a:solidFill>
                <a:effectLst/>
              </a:rPr>
              <a:t>Legal Courses of Action</a:t>
            </a:r>
            <a:r>
              <a:rPr lang="en-US" sz="2800" b="1" i="0" u="sng" dirty="0">
                <a:solidFill>
                  <a:srgbClr val="808080"/>
                </a:solidFill>
                <a:effectLst/>
              </a:rPr>
              <a:t>​</a:t>
            </a:r>
            <a:endParaRPr lang="en-US" sz="2800" b="1" i="0" u="sng" dirty="0">
              <a:solidFill>
                <a:srgbClr val="000000"/>
              </a:solidFill>
              <a:effectLst/>
            </a:endParaRPr>
          </a:p>
          <a:p>
            <a:pPr marL="742950" lvl="1" indent="-285750" algn="l" rtl="0">
              <a:buFont typeface="Arial" panose="020B0604020202020204" pitchFamily="34" charset="0"/>
              <a:buChar char="•"/>
            </a:pPr>
            <a:r>
              <a:rPr lang="en-US" sz="2800" b="0" i="0" dirty="0">
                <a:solidFill>
                  <a:srgbClr val="000000"/>
                </a:solidFill>
                <a:effectLst/>
              </a:rPr>
              <a:t>District Court</a:t>
            </a:r>
          </a:p>
          <a:p>
            <a:pPr marL="742950" lvl="1" indent="-285750" algn="l" rtl="0">
              <a:buFont typeface="Arial" panose="020B0604020202020204" pitchFamily="34" charset="0"/>
              <a:buChar char="•"/>
            </a:pPr>
            <a:r>
              <a:rPr lang="en-US" sz="2800" b="0" i="0" dirty="0">
                <a:solidFill>
                  <a:srgbClr val="000000"/>
                </a:solidFill>
                <a:effectLst/>
              </a:rPr>
              <a:t>Delaware County Children and Youth Services</a:t>
            </a:r>
            <a:r>
              <a:rPr lang="en-US" sz="2800" b="0" i="0" dirty="0">
                <a:solidFill>
                  <a:srgbClr val="808080"/>
                </a:solidFill>
                <a:effectLst/>
              </a:rPr>
              <a:t>​</a:t>
            </a:r>
            <a:endParaRPr lang="en-US" sz="2800" b="0" i="0" dirty="0">
              <a:solidFill>
                <a:srgbClr val="000000"/>
              </a:solidFill>
              <a:effectLst/>
            </a:endParaRPr>
          </a:p>
          <a:p>
            <a:pPr algn="l" rtl="0"/>
            <a:endParaRPr lang="en-US" sz="2800" b="1" i="0" dirty="0">
              <a:solidFill>
                <a:srgbClr val="000000"/>
              </a:solidFill>
              <a:effectLst/>
            </a:endParaRPr>
          </a:p>
          <a:p>
            <a:pPr algn="l" rtl="0"/>
            <a:r>
              <a:rPr lang="en-US" sz="2800" b="1" i="0" dirty="0">
                <a:solidFill>
                  <a:srgbClr val="000000"/>
                </a:solidFill>
                <a:effectLst/>
              </a:rPr>
              <a:t>Provide Residency Verification </a:t>
            </a:r>
          </a:p>
        </p:txBody>
      </p:sp>
    </p:spTree>
    <p:extLst>
      <p:ext uri="{BB962C8B-B14F-4D97-AF65-F5344CB8AC3E}">
        <p14:creationId xmlns:p14="http://schemas.microsoft.com/office/powerpoint/2010/main" val="1107477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2E8B5-21BC-4E17-ADAF-CD9991955F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A2119EC-BC44-C960-3515-BECAB227A162}"/>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72777C83-C719-9A0C-C625-E7B8479AAAE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B8EFC754-D063-E7C5-87C0-85DA42ECCB3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C7E4548C-6B0E-A995-DD62-6A3C75E9D1D9}"/>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0C7DA022-AF8B-505C-FED2-7CCE6EE8F0E4}"/>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8F1A0E8E-B8BC-D803-D646-1D9343B146E1}"/>
              </a:ext>
            </a:extLst>
          </p:cNvPr>
          <p:cNvSpPr/>
          <p:nvPr/>
        </p:nvSpPr>
        <p:spPr>
          <a:xfrm>
            <a:off x="15883334" y="656216"/>
            <a:ext cx="1421243" cy="1421243"/>
          </a:xfrm>
          <a:custGeom>
            <a:avLst/>
            <a:gdLst/>
            <a:ahLst/>
            <a:cxnLst/>
            <a:rect l="l" t="t" r="r" b="b"/>
            <a:pathLst>
              <a:path w="1421243" h="1421243">
                <a:moveTo>
                  <a:pt x="0" y="0"/>
                </a:moveTo>
                <a:lnTo>
                  <a:pt x="1421243" y="0"/>
                </a:lnTo>
                <a:lnTo>
                  <a:pt x="1421243" y="1421243"/>
                </a:lnTo>
                <a:lnTo>
                  <a:pt x="0" y="14212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D3E64B95-8BBB-933D-FCA6-E567BDFE0F96}"/>
              </a:ext>
            </a:extLst>
          </p:cNvPr>
          <p:cNvSpPr txBox="1"/>
          <p:nvPr/>
        </p:nvSpPr>
        <p:spPr>
          <a:xfrm>
            <a:off x="1905000" y="1183142"/>
            <a:ext cx="14927053" cy="983283"/>
          </a:xfrm>
          <a:prstGeom prst="rect">
            <a:avLst/>
          </a:prstGeom>
        </p:spPr>
        <p:txBody>
          <a:bodyPr wrap="square" lIns="0" tIns="0" rIns="0" bIns="0" rtlCol="0" anchor="t">
            <a:spAutoFit/>
          </a:bodyPr>
          <a:lstStyle/>
          <a:p>
            <a:pPr algn="ctr">
              <a:lnSpc>
                <a:spcPts val="8494"/>
              </a:lnSpc>
              <a:spcBef>
                <a:spcPct val="0"/>
              </a:spcBef>
            </a:pPr>
            <a:r>
              <a:rPr lang="en-US" sz="6067" dirty="0">
                <a:solidFill>
                  <a:srgbClr val="000000"/>
                </a:solidFill>
                <a:latin typeface="Lato Bold"/>
              </a:rPr>
              <a:t>ACADEMIC UPDATE</a:t>
            </a:r>
          </a:p>
        </p:txBody>
      </p:sp>
      <p:sp>
        <p:nvSpPr>
          <p:cNvPr id="10" name="TextBox 9">
            <a:extLst>
              <a:ext uri="{FF2B5EF4-FFF2-40B4-BE49-F238E27FC236}">
                <a16:creationId xmlns:a16="http://schemas.microsoft.com/office/drawing/2014/main" id="{2E7556AC-FB0D-6DCA-AD60-4F42292603B0}"/>
              </a:ext>
            </a:extLst>
          </p:cNvPr>
          <p:cNvSpPr txBox="1"/>
          <p:nvPr/>
        </p:nvSpPr>
        <p:spPr>
          <a:xfrm>
            <a:off x="1007986" y="2224000"/>
            <a:ext cx="14571000" cy="7848302"/>
          </a:xfrm>
          <a:prstGeom prst="rect">
            <a:avLst/>
          </a:prstGeom>
          <a:noFill/>
        </p:spPr>
        <p:txBody>
          <a:bodyPr wrap="square">
            <a:spAutoFit/>
          </a:bodyPr>
          <a:lstStyle/>
          <a:p>
            <a:r>
              <a:rPr lang="en-US" sz="2800" dirty="0"/>
              <a:t>Chester Upland School of the Arts is participating in the Success for PA Early Learners grant, with a 4-year commitment.  The grant is designed to improve school and family engagement, literacy skills, and continuity of transitions among educational systems for economically disadvantaged early learners at risk for, or identified with, a delay or disability.  Partnering with the Delaware County Intermediate Unit and PaTTAN, teachers of Kindergarten are receiving professional learning and coaching around reading instruction.  The grant will expand a grade each year through grade 3.</a:t>
            </a:r>
          </a:p>
          <a:p>
            <a:endParaRPr lang="en-US" sz="2800" dirty="0"/>
          </a:p>
          <a:p>
            <a:r>
              <a:rPr lang="en-US" sz="2800" dirty="0"/>
              <a:t>The district partnered with Reading Assist to provide high-dosage reading tutoring to students at each of our elementary buildings.  Just recently, Reading Assist was recognized for their work with our students in Chester.  You may read more about the recognition here https://www.audacy.com/kywnewsradio/news/local/gamechangers-2024-reading-assist-chester.</a:t>
            </a:r>
          </a:p>
          <a:p>
            <a:endParaRPr lang="en-US" sz="2800" dirty="0"/>
          </a:p>
          <a:p>
            <a:r>
              <a:rPr lang="en-US" sz="2800" dirty="0"/>
              <a:t>Chester High School hosted the district-wide Spelling Bee on February 8, 2024.  60 students in grades 1-8 participated in the Bee after successfully competing at their respective schools. </a:t>
            </a:r>
          </a:p>
          <a:p>
            <a:endParaRPr lang="en-US" sz="2800" dirty="0"/>
          </a:p>
          <a:p>
            <a:r>
              <a:rPr lang="en-US" sz="2800" dirty="0"/>
              <a:t>Currently, we are in the 2nd administration of our diagnostic testing.  The testing window will close on February 17 with results available shortly thereafter.  After testing, teachers complete data protocols to identify student gains and to design instruction moving forward. </a:t>
            </a:r>
          </a:p>
        </p:txBody>
      </p:sp>
    </p:spTree>
    <p:extLst>
      <p:ext uri="{BB962C8B-B14F-4D97-AF65-F5344CB8AC3E}">
        <p14:creationId xmlns:p14="http://schemas.microsoft.com/office/powerpoint/2010/main" val="254994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0202F-708C-2737-87AD-CE6D296B4CF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BC1F661-E8B9-4A12-F26E-BEB8C9AA3AF2}"/>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DD0A67F3-4A2A-0A07-65BC-08737800350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4441F47F-F303-971C-8D1F-6F90EF2CE85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16A88499-F89D-CC13-766F-9102B115468B}"/>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CB28945D-F965-E92A-E7C3-3174467D02DD}"/>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CECDA7C8-6350-6811-6D26-64D1228F7312}"/>
              </a:ext>
            </a:extLst>
          </p:cNvPr>
          <p:cNvSpPr/>
          <p:nvPr/>
        </p:nvSpPr>
        <p:spPr>
          <a:xfrm>
            <a:off x="15883334" y="656216"/>
            <a:ext cx="1421243" cy="1421243"/>
          </a:xfrm>
          <a:custGeom>
            <a:avLst/>
            <a:gdLst/>
            <a:ahLst/>
            <a:cxnLst/>
            <a:rect l="l" t="t" r="r" b="b"/>
            <a:pathLst>
              <a:path w="1421243" h="1421243">
                <a:moveTo>
                  <a:pt x="0" y="0"/>
                </a:moveTo>
                <a:lnTo>
                  <a:pt x="1421243" y="0"/>
                </a:lnTo>
                <a:lnTo>
                  <a:pt x="1421243" y="1421243"/>
                </a:lnTo>
                <a:lnTo>
                  <a:pt x="0" y="14212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595AC990-1A3A-C3EA-80B9-8F8734DB03EE}"/>
              </a:ext>
            </a:extLst>
          </p:cNvPr>
          <p:cNvSpPr txBox="1"/>
          <p:nvPr/>
        </p:nvSpPr>
        <p:spPr>
          <a:xfrm>
            <a:off x="991890" y="1238414"/>
            <a:ext cx="15879553" cy="98328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SPECIAL EDUCATION SERVICES</a:t>
            </a:r>
          </a:p>
        </p:txBody>
      </p:sp>
      <p:sp>
        <p:nvSpPr>
          <p:cNvPr id="10" name="TextBox 9">
            <a:extLst>
              <a:ext uri="{FF2B5EF4-FFF2-40B4-BE49-F238E27FC236}">
                <a16:creationId xmlns:a16="http://schemas.microsoft.com/office/drawing/2014/main" id="{7AE7E8FD-40A8-C879-B9A4-00E789347D3B}"/>
              </a:ext>
            </a:extLst>
          </p:cNvPr>
          <p:cNvSpPr txBox="1"/>
          <p:nvPr/>
        </p:nvSpPr>
        <p:spPr>
          <a:xfrm>
            <a:off x="558755" y="2221697"/>
            <a:ext cx="16312687" cy="6555641"/>
          </a:xfrm>
          <a:prstGeom prst="rect">
            <a:avLst/>
          </a:prstGeom>
          <a:noFill/>
        </p:spPr>
        <p:txBody>
          <a:bodyPr wrap="square">
            <a:spAutoFit/>
          </a:bodyPr>
          <a:lstStyle/>
          <a:p>
            <a:pPr algn="l"/>
            <a:r>
              <a:rPr lang="en-US" sz="2800" b="1" i="1" dirty="0">
                <a:solidFill>
                  <a:srgbClr val="000000"/>
                </a:solidFill>
                <a:effectLst/>
              </a:rPr>
              <a:t>Special Education </a:t>
            </a:r>
            <a:endParaRPr lang="en-US" sz="2800" b="0" i="0" dirty="0">
              <a:solidFill>
                <a:srgbClr val="242424"/>
              </a:solidFill>
              <a:effectLst/>
            </a:endParaRPr>
          </a:p>
          <a:p>
            <a:pPr algn="l"/>
            <a:r>
              <a:rPr lang="en-US" sz="2800" b="0" i="0" dirty="0">
                <a:solidFill>
                  <a:srgbClr val="000000"/>
                </a:solidFill>
                <a:effectLst/>
              </a:rPr>
              <a:t>The reauthorized Individuals with Disabilities Education Act (IDEA 2004) in conjunction with various other federal and state laws provides guidance to schools related to special education. High-quality instructional services depend on general educators and special educators collaborating to provide access to the general education curriculum for all students. Hopefully, this clarification of the opportunities available for special education staff and regular education staff to collaborate with each other in the implementation of our instructional programs will support flexible approaches to instructional delivery. Ultimately, we hope that this will improve student reading performance and close achievement gaps within our school district.</a:t>
            </a:r>
            <a:endParaRPr lang="en-US" sz="2800" b="0" i="0" dirty="0">
              <a:solidFill>
                <a:srgbClr val="242424"/>
              </a:solidFill>
              <a:effectLst/>
            </a:endParaRPr>
          </a:p>
          <a:p>
            <a:pPr algn="l" fontAlgn="base"/>
            <a:endParaRPr lang="en-US" sz="2800" b="0" i="0" dirty="0">
              <a:solidFill>
                <a:srgbClr val="242424"/>
              </a:solidFill>
              <a:effectLst/>
            </a:endParaRPr>
          </a:p>
          <a:p>
            <a:pPr algn="l" fontAlgn="base"/>
            <a:r>
              <a:rPr lang="en-US" sz="2800" b="0" i="0" dirty="0">
                <a:solidFill>
                  <a:srgbClr val="000000"/>
                </a:solidFill>
                <a:effectLst/>
              </a:rPr>
              <a:t>Students at Chester Upland School District may receive academic remediation, gifted support, hearing/speech, physical-occupational therapy, and other related services.   The needs of each student are assessed by the IEP team in cooperation with the parent or guardian.  Chester Upland School District is and has been moving in the direction of inclusive classrooms.  An inclusive classroom is a classroom in which a general education teacher and a special education teacher work collaboratively to educate students in the regular education setting.  This means that children have the expertise of both the regular education teacher and special education teacher.  </a:t>
            </a:r>
            <a:endParaRPr lang="en-US" sz="2800" b="0" i="0" dirty="0">
              <a:solidFill>
                <a:srgbClr val="242424"/>
              </a:solidFill>
              <a:effectLst/>
            </a:endParaRPr>
          </a:p>
        </p:txBody>
      </p:sp>
    </p:spTree>
    <p:extLst>
      <p:ext uri="{BB962C8B-B14F-4D97-AF65-F5344CB8AC3E}">
        <p14:creationId xmlns:p14="http://schemas.microsoft.com/office/powerpoint/2010/main" val="2841715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6782" y="2673662"/>
            <a:ext cx="3747409" cy="1684615"/>
            <a:chOff x="0" y="0"/>
            <a:chExt cx="1259105" cy="566020"/>
          </a:xfrm>
        </p:grpSpPr>
        <p:sp>
          <p:nvSpPr>
            <p:cNvPr id="3" name="Freeform 3"/>
            <p:cNvSpPr/>
            <p:nvPr/>
          </p:nvSpPr>
          <p:spPr>
            <a:xfrm>
              <a:off x="0" y="0"/>
              <a:ext cx="1259105" cy="566020"/>
            </a:xfrm>
            <a:custGeom>
              <a:avLst/>
              <a:gdLst/>
              <a:ahLst/>
              <a:cxnLst/>
              <a:rect l="l" t="t" r="r" b="b"/>
              <a:pathLst>
                <a:path w="1259105" h="566020">
                  <a:moveTo>
                    <a:pt x="64044" y="0"/>
                  </a:moveTo>
                  <a:lnTo>
                    <a:pt x="1195061" y="0"/>
                  </a:lnTo>
                  <a:cubicBezTo>
                    <a:pt x="1230431" y="0"/>
                    <a:pt x="1259105" y="28674"/>
                    <a:pt x="1259105" y="64044"/>
                  </a:cubicBezTo>
                  <a:lnTo>
                    <a:pt x="1259105" y="501976"/>
                  </a:lnTo>
                  <a:cubicBezTo>
                    <a:pt x="1259105" y="518961"/>
                    <a:pt x="1252357" y="535251"/>
                    <a:pt x="1240347" y="547262"/>
                  </a:cubicBezTo>
                  <a:cubicBezTo>
                    <a:pt x="1228336" y="559272"/>
                    <a:pt x="1212046" y="566020"/>
                    <a:pt x="1195061" y="566020"/>
                  </a:cubicBezTo>
                  <a:lnTo>
                    <a:pt x="64044" y="566020"/>
                  </a:lnTo>
                  <a:cubicBezTo>
                    <a:pt x="28674" y="566020"/>
                    <a:pt x="0" y="537346"/>
                    <a:pt x="0" y="501976"/>
                  </a:cubicBezTo>
                  <a:lnTo>
                    <a:pt x="0" y="64044"/>
                  </a:lnTo>
                  <a:cubicBezTo>
                    <a:pt x="0" y="28674"/>
                    <a:pt x="28674" y="0"/>
                    <a:pt x="64044" y="0"/>
                  </a:cubicBezTo>
                  <a:close/>
                </a:path>
              </a:pathLst>
            </a:custGeom>
            <a:solidFill>
              <a:srgbClr val="000000">
                <a:alpha val="0"/>
              </a:srgbClr>
            </a:solidFill>
            <a:ln w="85725" cap="rnd">
              <a:solidFill>
                <a:srgbClr val="000000"/>
              </a:solidFill>
              <a:prstDash val="solid"/>
              <a:round/>
            </a:ln>
          </p:spPr>
          <p:txBody>
            <a:bodyPr/>
            <a:lstStyle/>
            <a:p>
              <a:endParaRPr lang="en-US" dirty="0"/>
            </a:p>
          </p:txBody>
        </p:sp>
        <p:sp>
          <p:nvSpPr>
            <p:cNvPr id="4" name="TextBox 4"/>
            <p:cNvSpPr txBox="1"/>
            <p:nvPr/>
          </p:nvSpPr>
          <p:spPr>
            <a:xfrm>
              <a:off x="0" y="-38100"/>
              <a:ext cx="1259105" cy="604120"/>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13457196" y="2673662"/>
            <a:ext cx="3747409" cy="1684615"/>
            <a:chOff x="0" y="0"/>
            <a:chExt cx="1259105" cy="566020"/>
          </a:xfrm>
        </p:grpSpPr>
        <p:sp>
          <p:nvSpPr>
            <p:cNvPr id="6" name="Freeform 6"/>
            <p:cNvSpPr/>
            <p:nvPr/>
          </p:nvSpPr>
          <p:spPr>
            <a:xfrm>
              <a:off x="0" y="0"/>
              <a:ext cx="1259105" cy="566020"/>
            </a:xfrm>
            <a:custGeom>
              <a:avLst/>
              <a:gdLst/>
              <a:ahLst/>
              <a:cxnLst/>
              <a:rect l="l" t="t" r="r" b="b"/>
              <a:pathLst>
                <a:path w="1259105" h="566020">
                  <a:moveTo>
                    <a:pt x="64044" y="0"/>
                  </a:moveTo>
                  <a:lnTo>
                    <a:pt x="1195061" y="0"/>
                  </a:lnTo>
                  <a:cubicBezTo>
                    <a:pt x="1230431" y="0"/>
                    <a:pt x="1259105" y="28674"/>
                    <a:pt x="1259105" y="64044"/>
                  </a:cubicBezTo>
                  <a:lnTo>
                    <a:pt x="1259105" y="501976"/>
                  </a:lnTo>
                  <a:cubicBezTo>
                    <a:pt x="1259105" y="518961"/>
                    <a:pt x="1252357" y="535251"/>
                    <a:pt x="1240347" y="547262"/>
                  </a:cubicBezTo>
                  <a:cubicBezTo>
                    <a:pt x="1228336" y="559272"/>
                    <a:pt x="1212046" y="566020"/>
                    <a:pt x="1195061" y="566020"/>
                  </a:cubicBezTo>
                  <a:lnTo>
                    <a:pt x="64044" y="566020"/>
                  </a:lnTo>
                  <a:cubicBezTo>
                    <a:pt x="28674" y="566020"/>
                    <a:pt x="0" y="537346"/>
                    <a:pt x="0" y="501976"/>
                  </a:cubicBezTo>
                  <a:lnTo>
                    <a:pt x="0" y="64044"/>
                  </a:lnTo>
                  <a:cubicBezTo>
                    <a:pt x="0" y="28674"/>
                    <a:pt x="28674" y="0"/>
                    <a:pt x="64044" y="0"/>
                  </a:cubicBezTo>
                  <a:close/>
                </a:path>
              </a:pathLst>
            </a:custGeom>
            <a:solidFill>
              <a:srgbClr val="000000">
                <a:alpha val="0"/>
              </a:srgbClr>
            </a:solidFill>
            <a:ln w="85725" cap="rnd">
              <a:solidFill>
                <a:srgbClr val="000000"/>
              </a:solidFill>
              <a:prstDash val="solid"/>
              <a:round/>
            </a:ln>
          </p:spPr>
          <p:txBody>
            <a:bodyPr/>
            <a:lstStyle/>
            <a:p>
              <a:endParaRPr lang="en-US" dirty="0"/>
            </a:p>
          </p:txBody>
        </p:sp>
        <p:sp>
          <p:nvSpPr>
            <p:cNvPr id="7" name="TextBox 7"/>
            <p:cNvSpPr txBox="1"/>
            <p:nvPr/>
          </p:nvSpPr>
          <p:spPr>
            <a:xfrm>
              <a:off x="0" y="-38100"/>
              <a:ext cx="1259105" cy="604120"/>
            </a:xfrm>
            <a:prstGeom prst="rect">
              <a:avLst/>
            </a:prstGeom>
          </p:spPr>
          <p:txBody>
            <a:bodyPr lIns="50800" tIns="50800" rIns="50800" bIns="50800" rtlCol="0" anchor="ctr"/>
            <a:lstStyle/>
            <a:p>
              <a:pPr algn="ctr">
                <a:lnSpc>
                  <a:spcPts val="2659"/>
                </a:lnSpc>
              </a:pPr>
              <a:endParaRPr dirty="0"/>
            </a:p>
          </p:txBody>
        </p:sp>
      </p:grpSp>
      <p:grpSp>
        <p:nvGrpSpPr>
          <p:cNvPr id="8" name="Group 8"/>
          <p:cNvGrpSpPr/>
          <p:nvPr/>
        </p:nvGrpSpPr>
        <p:grpSpPr>
          <a:xfrm>
            <a:off x="8666172" y="4611438"/>
            <a:ext cx="3747409" cy="1684615"/>
            <a:chOff x="0" y="0"/>
            <a:chExt cx="1259105" cy="566020"/>
          </a:xfrm>
        </p:grpSpPr>
        <p:sp>
          <p:nvSpPr>
            <p:cNvPr id="9" name="Freeform 9"/>
            <p:cNvSpPr/>
            <p:nvPr/>
          </p:nvSpPr>
          <p:spPr>
            <a:xfrm>
              <a:off x="0" y="0"/>
              <a:ext cx="1259105" cy="566020"/>
            </a:xfrm>
            <a:custGeom>
              <a:avLst/>
              <a:gdLst/>
              <a:ahLst/>
              <a:cxnLst/>
              <a:rect l="l" t="t" r="r" b="b"/>
              <a:pathLst>
                <a:path w="1259105" h="566020">
                  <a:moveTo>
                    <a:pt x="64044" y="0"/>
                  </a:moveTo>
                  <a:lnTo>
                    <a:pt x="1195061" y="0"/>
                  </a:lnTo>
                  <a:cubicBezTo>
                    <a:pt x="1230431" y="0"/>
                    <a:pt x="1259105" y="28674"/>
                    <a:pt x="1259105" y="64044"/>
                  </a:cubicBezTo>
                  <a:lnTo>
                    <a:pt x="1259105" y="501976"/>
                  </a:lnTo>
                  <a:cubicBezTo>
                    <a:pt x="1259105" y="518961"/>
                    <a:pt x="1252357" y="535251"/>
                    <a:pt x="1240347" y="547262"/>
                  </a:cubicBezTo>
                  <a:cubicBezTo>
                    <a:pt x="1228336" y="559272"/>
                    <a:pt x="1212046" y="566020"/>
                    <a:pt x="1195061" y="566020"/>
                  </a:cubicBezTo>
                  <a:lnTo>
                    <a:pt x="64044" y="566020"/>
                  </a:lnTo>
                  <a:cubicBezTo>
                    <a:pt x="28674" y="566020"/>
                    <a:pt x="0" y="537346"/>
                    <a:pt x="0" y="501976"/>
                  </a:cubicBezTo>
                  <a:lnTo>
                    <a:pt x="0" y="64044"/>
                  </a:lnTo>
                  <a:cubicBezTo>
                    <a:pt x="0" y="28674"/>
                    <a:pt x="28674" y="0"/>
                    <a:pt x="64044" y="0"/>
                  </a:cubicBezTo>
                  <a:close/>
                </a:path>
              </a:pathLst>
            </a:custGeom>
            <a:solidFill>
              <a:srgbClr val="000000">
                <a:alpha val="0"/>
              </a:srgbClr>
            </a:solidFill>
            <a:ln w="85725" cap="rnd">
              <a:solidFill>
                <a:srgbClr val="000000"/>
              </a:solidFill>
              <a:prstDash val="solid"/>
              <a:round/>
            </a:ln>
          </p:spPr>
          <p:txBody>
            <a:bodyPr/>
            <a:lstStyle/>
            <a:p>
              <a:endParaRPr lang="en-US" dirty="0"/>
            </a:p>
          </p:txBody>
        </p:sp>
        <p:sp>
          <p:nvSpPr>
            <p:cNvPr id="10" name="TextBox 10"/>
            <p:cNvSpPr txBox="1"/>
            <p:nvPr/>
          </p:nvSpPr>
          <p:spPr>
            <a:xfrm>
              <a:off x="0" y="-38100"/>
              <a:ext cx="1259105" cy="604120"/>
            </a:xfrm>
            <a:prstGeom prst="rect">
              <a:avLst/>
            </a:prstGeom>
          </p:spPr>
          <p:txBody>
            <a:bodyPr lIns="50800" tIns="50800" rIns="50800" bIns="50800" rtlCol="0" anchor="ctr"/>
            <a:lstStyle/>
            <a:p>
              <a:pPr algn="ctr">
                <a:lnSpc>
                  <a:spcPts val="2659"/>
                </a:lnSpc>
              </a:pPr>
              <a:endParaRPr dirty="0"/>
            </a:p>
          </p:txBody>
        </p:sp>
      </p:grpSp>
      <p:grpSp>
        <p:nvGrpSpPr>
          <p:cNvPr id="11" name="Group 11"/>
          <p:cNvGrpSpPr/>
          <p:nvPr/>
        </p:nvGrpSpPr>
        <p:grpSpPr>
          <a:xfrm>
            <a:off x="13566586" y="4611438"/>
            <a:ext cx="3747409" cy="1684615"/>
            <a:chOff x="0" y="0"/>
            <a:chExt cx="1259105" cy="566020"/>
          </a:xfrm>
        </p:grpSpPr>
        <p:sp>
          <p:nvSpPr>
            <p:cNvPr id="12" name="Freeform 12"/>
            <p:cNvSpPr/>
            <p:nvPr/>
          </p:nvSpPr>
          <p:spPr>
            <a:xfrm>
              <a:off x="0" y="0"/>
              <a:ext cx="1259105" cy="566020"/>
            </a:xfrm>
            <a:custGeom>
              <a:avLst/>
              <a:gdLst/>
              <a:ahLst/>
              <a:cxnLst/>
              <a:rect l="l" t="t" r="r" b="b"/>
              <a:pathLst>
                <a:path w="1259105" h="566020">
                  <a:moveTo>
                    <a:pt x="64044" y="0"/>
                  </a:moveTo>
                  <a:lnTo>
                    <a:pt x="1195061" y="0"/>
                  </a:lnTo>
                  <a:cubicBezTo>
                    <a:pt x="1230431" y="0"/>
                    <a:pt x="1259105" y="28674"/>
                    <a:pt x="1259105" y="64044"/>
                  </a:cubicBezTo>
                  <a:lnTo>
                    <a:pt x="1259105" y="501976"/>
                  </a:lnTo>
                  <a:cubicBezTo>
                    <a:pt x="1259105" y="518961"/>
                    <a:pt x="1252357" y="535251"/>
                    <a:pt x="1240347" y="547262"/>
                  </a:cubicBezTo>
                  <a:cubicBezTo>
                    <a:pt x="1228336" y="559272"/>
                    <a:pt x="1212046" y="566020"/>
                    <a:pt x="1195061" y="566020"/>
                  </a:cubicBezTo>
                  <a:lnTo>
                    <a:pt x="64044" y="566020"/>
                  </a:lnTo>
                  <a:cubicBezTo>
                    <a:pt x="28674" y="566020"/>
                    <a:pt x="0" y="537346"/>
                    <a:pt x="0" y="501976"/>
                  </a:cubicBezTo>
                  <a:lnTo>
                    <a:pt x="0" y="64044"/>
                  </a:lnTo>
                  <a:cubicBezTo>
                    <a:pt x="0" y="28674"/>
                    <a:pt x="28674" y="0"/>
                    <a:pt x="64044" y="0"/>
                  </a:cubicBezTo>
                  <a:close/>
                </a:path>
              </a:pathLst>
            </a:custGeom>
            <a:solidFill>
              <a:srgbClr val="000000">
                <a:alpha val="0"/>
              </a:srgbClr>
            </a:solidFill>
            <a:ln w="85725" cap="rnd">
              <a:solidFill>
                <a:srgbClr val="000000"/>
              </a:solidFill>
              <a:prstDash val="solid"/>
              <a:round/>
            </a:ln>
          </p:spPr>
          <p:txBody>
            <a:bodyPr/>
            <a:lstStyle/>
            <a:p>
              <a:endParaRPr lang="en-US" dirty="0"/>
            </a:p>
          </p:txBody>
        </p:sp>
        <p:sp>
          <p:nvSpPr>
            <p:cNvPr id="13" name="TextBox 13"/>
            <p:cNvSpPr txBox="1"/>
            <p:nvPr/>
          </p:nvSpPr>
          <p:spPr>
            <a:xfrm>
              <a:off x="0" y="-38100"/>
              <a:ext cx="1259105" cy="604120"/>
            </a:xfrm>
            <a:prstGeom prst="rect">
              <a:avLst/>
            </a:prstGeom>
          </p:spPr>
          <p:txBody>
            <a:bodyPr lIns="50800" tIns="50800" rIns="50800" bIns="50800" rtlCol="0" anchor="ctr"/>
            <a:lstStyle/>
            <a:p>
              <a:pPr algn="ctr">
                <a:lnSpc>
                  <a:spcPts val="2659"/>
                </a:lnSpc>
              </a:pPr>
              <a:endParaRPr dirty="0"/>
            </a:p>
          </p:txBody>
        </p:sp>
      </p:grpSp>
      <p:grpSp>
        <p:nvGrpSpPr>
          <p:cNvPr id="14" name="Group 14"/>
          <p:cNvGrpSpPr/>
          <p:nvPr/>
        </p:nvGrpSpPr>
        <p:grpSpPr>
          <a:xfrm>
            <a:off x="8666172" y="6553082"/>
            <a:ext cx="3747409" cy="1684615"/>
            <a:chOff x="0" y="0"/>
            <a:chExt cx="1259105" cy="566020"/>
          </a:xfrm>
        </p:grpSpPr>
        <p:sp>
          <p:nvSpPr>
            <p:cNvPr id="15" name="Freeform 15"/>
            <p:cNvSpPr/>
            <p:nvPr/>
          </p:nvSpPr>
          <p:spPr>
            <a:xfrm>
              <a:off x="0" y="0"/>
              <a:ext cx="1259105" cy="566020"/>
            </a:xfrm>
            <a:custGeom>
              <a:avLst/>
              <a:gdLst/>
              <a:ahLst/>
              <a:cxnLst/>
              <a:rect l="l" t="t" r="r" b="b"/>
              <a:pathLst>
                <a:path w="1259105" h="566020">
                  <a:moveTo>
                    <a:pt x="64044" y="0"/>
                  </a:moveTo>
                  <a:lnTo>
                    <a:pt x="1195061" y="0"/>
                  </a:lnTo>
                  <a:cubicBezTo>
                    <a:pt x="1230431" y="0"/>
                    <a:pt x="1259105" y="28674"/>
                    <a:pt x="1259105" y="64044"/>
                  </a:cubicBezTo>
                  <a:lnTo>
                    <a:pt x="1259105" y="501976"/>
                  </a:lnTo>
                  <a:cubicBezTo>
                    <a:pt x="1259105" y="518961"/>
                    <a:pt x="1252357" y="535251"/>
                    <a:pt x="1240347" y="547262"/>
                  </a:cubicBezTo>
                  <a:cubicBezTo>
                    <a:pt x="1228336" y="559272"/>
                    <a:pt x="1212046" y="566020"/>
                    <a:pt x="1195061" y="566020"/>
                  </a:cubicBezTo>
                  <a:lnTo>
                    <a:pt x="64044" y="566020"/>
                  </a:lnTo>
                  <a:cubicBezTo>
                    <a:pt x="28674" y="566020"/>
                    <a:pt x="0" y="537346"/>
                    <a:pt x="0" y="501976"/>
                  </a:cubicBezTo>
                  <a:lnTo>
                    <a:pt x="0" y="64044"/>
                  </a:lnTo>
                  <a:cubicBezTo>
                    <a:pt x="0" y="28674"/>
                    <a:pt x="28674" y="0"/>
                    <a:pt x="64044" y="0"/>
                  </a:cubicBezTo>
                  <a:close/>
                </a:path>
              </a:pathLst>
            </a:custGeom>
            <a:solidFill>
              <a:srgbClr val="000000">
                <a:alpha val="0"/>
              </a:srgbClr>
            </a:solidFill>
            <a:ln w="85725" cap="rnd">
              <a:solidFill>
                <a:srgbClr val="000000"/>
              </a:solidFill>
              <a:prstDash val="solid"/>
              <a:round/>
            </a:ln>
          </p:spPr>
          <p:txBody>
            <a:bodyPr/>
            <a:lstStyle/>
            <a:p>
              <a:endParaRPr lang="en-US" dirty="0"/>
            </a:p>
          </p:txBody>
        </p:sp>
        <p:sp>
          <p:nvSpPr>
            <p:cNvPr id="16" name="TextBox 16"/>
            <p:cNvSpPr txBox="1"/>
            <p:nvPr/>
          </p:nvSpPr>
          <p:spPr>
            <a:xfrm>
              <a:off x="0" y="-38100"/>
              <a:ext cx="1259105" cy="604120"/>
            </a:xfrm>
            <a:prstGeom prst="rect">
              <a:avLst/>
            </a:prstGeom>
          </p:spPr>
          <p:txBody>
            <a:bodyPr lIns="50800" tIns="50800" rIns="50800" bIns="50800" rtlCol="0" anchor="ctr"/>
            <a:lstStyle/>
            <a:p>
              <a:pPr algn="ctr">
                <a:lnSpc>
                  <a:spcPts val="2659"/>
                </a:lnSpc>
              </a:pPr>
              <a:endParaRPr dirty="0"/>
            </a:p>
          </p:txBody>
        </p:sp>
      </p:grpSp>
      <p:grpSp>
        <p:nvGrpSpPr>
          <p:cNvPr id="17" name="Group 17"/>
          <p:cNvGrpSpPr/>
          <p:nvPr/>
        </p:nvGrpSpPr>
        <p:grpSpPr>
          <a:xfrm>
            <a:off x="13566586" y="6553082"/>
            <a:ext cx="3747409" cy="1684615"/>
            <a:chOff x="0" y="0"/>
            <a:chExt cx="1259105" cy="566020"/>
          </a:xfrm>
        </p:grpSpPr>
        <p:sp>
          <p:nvSpPr>
            <p:cNvPr id="18" name="Freeform 18"/>
            <p:cNvSpPr/>
            <p:nvPr/>
          </p:nvSpPr>
          <p:spPr>
            <a:xfrm>
              <a:off x="0" y="0"/>
              <a:ext cx="1259105" cy="566020"/>
            </a:xfrm>
            <a:custGeom>
              <a:avLst/>
              <a:gdLst/>
              <a:ahLst/>
              <a:cxnLst/>
              <a:rect l="l" t="t" r="r" b="b"/>
              <a:pathLst>
                <a:path w="1259105" h="566020">
                  <a:moveTo>
                    <a:pt x="64044" y="0"/>
                  </a:moveTo>
                  <a:lnTo>
                    <a:pt x="1195061" y="0"/>
                  </a:lnTo>
                  <a:cubicBezTo>
                    <a:pt x="1230431" y="0"/>
                    <a:pt x="1259105" y="28674"/>
                    <a:pt x="1259105" y="64044"/>
                  </a:cubicBezTo>
                  <a:lnTo>
                    <a:pt x="1259105" y="501976"/>
                  </a:lnTo>
                  <a:cubicBezTo>
                    <a:pt x="1259105" y="518961"/>
                    <a:pt x="1252357" y="535251"/>
                    <a:pt x="1240347" y="547262"/>
                  </a:cubicBezTo>
                  <a:cubicBezTo>
                    <a:pt x="1228336" y="559272"/>
                    <a:pt x="1212046" y="566020"/>
                    <a:pt x="1195061" y="566020"/>
                  </a:cubicBezTo>
                  <a:lnTo>
                    <a:pt x="64044" y="566020"/>
                  </a:lnTo>
                  <a:cubicBezTo>
                    <a:pt x="28674" y="566020"/>
                    <a:pt x="0" y="537346"/>
                    <a:pt x="0" y="501976"/>
                  </a:cubicBezTo>
                  <a:lnTo>
                    <a:pt x="0" y="64044"/>
                  </a:lnTo>
                  <a:cubicBezTo>
                    <a:pt x="0" y="28674"/>
                    <a:pt x="28674" y="0"/>
                    <a:pt x="64044" y="0"/>
                  </a:cubicBezTo>
                  <a:close/>
                </a:path>
              </a:pathLst>
            </a:custGeom>
            <a:solidFill>
              <a:srgbClr val="000000">
                <a:alpha val="0"/>
              </a:srgbClr>
            </a:solidFill>
            <a:ln w="85725" cap="rnd">
              <a:solidFill>
                <a:srgbClr val="000000"/>
              </a:solidFill>
              <a:prstDash val="solid"/>
              <a:round/>
            </a:ln>
          </p:spPr>
          <p:txBody>
            <a:bodyPr/>
            <a:lstStyle/>
            <a:p>
              <a:endParaRPr lang="en-US" dirty="0"/>
            </a:p>
          </p:txBody>
        </p:sp>
        <p:sp>
          <p:nvSpPr>
            <p:cNvPr id="19" name="TextBox 19"/>
            <p:cNvSpPr txBox="1"/>
            <p:nvPr/>
          </p:nvSpPr>
          <p:spPr>
            <a:xfrm>
              <a:off x="0" y="-38100"/>
              <a:ext cx="1259105" cy="604120"/>
            </a:xfrm>
            <a:prstGeom prst="rect">
              <a:avLst/>
            </a:prstGeom>
          </p:spPr>
          <p:txBody>
            <a:bodyPr lIns="50800" tIns="50800" rIns="50800" bIns="50800" rtlCol="0" anchor="ctr"/>
            <a:lstStyle/>
            <a:p>
              <a:pPr algn="ctr">
                <a:lnSpc>
                  <a:spcPts val="2659"/>
                </a:lnSpc>
              </a:pPr>
              <a:endParaRPr dirty="0"/>
            </a:p>
          </p:txBody>
        </p:sp>
      </p:grpSp>
      <p:grpSp>
        <p:nvGrpSpPr>
          <p:cNvPr id="20" name="Group 20"/>
          <p:cNvGrpSpPr/>
          <p:nvPr/>
        </p:nvGrpSpPr>
        <p:grpSpPr>
          <a:xfrm>
            <a:off x="8054366" y="2958859"/>
            <a:ext cx="1114221" cy="111422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23" name="Group 23"/>
          <p:cNvGrpSpPr/>
          <p:nvPr/>
        </p:nvGrpSpPr>
        <p:grpSpPr>
          <a:xfrm>
            <a:off x="12900085" y="2958859"/>
            <a:ext cx="1114221" cy="1114221"/>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26" name="Group 26"/>
          <p:cNvGrpSpPr/>
          <p:nvPr/>
        </p:nvGrpSpPr>
        <p:grpSpPr>
          <a:xfrm>
            <a:off x="8054366" y="4896635"/>
            <a:ext cx="1114221" cy="111422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29" name="Group 29"/>
          <p:cNvGrpSpPr/>
          <p:nvPr/>
        </p:nvGrpSpPr>
        <p:grpSpPr>
          <a:xfrm>
            <a:off x="12900085" y="4896635"/>
            <a:ext cx="1114221" cy="1114221"/>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32" name="Group 32"/>
          <p:cNvGrpSpPr/>
          <p:nvPr/>
        </p:nvGrpSpPr>
        <p:grpSpPr>
          <a:xfrm>
            <a:off x="8054366" y="6838279"/>
            <a:ext cx="1114221" cy="1114221"/>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35" name="Group 35"/>
          <p:cNvGrpSpPr/>
          <p:nvPr/>
        </p:nvGrpSpPr>
        <p:grpSpPr>
          <a:xfrm>
            <a:off x="12900085" y="6838279"/>
            <a:ext cx="1114221" cy="1114221"/>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38" name="Freeform 38"/>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9" name="Freeform 39"/>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0" name="Freeform 40"/>
          <p:cNvSpPr/>
          <p:nvPr/>
        </p:nvSpPr>
        <p:spPr>
          <a:xfrm>
            <a:off x="504821" y="2625011"/>
            <a:ext cx="6501795" cy="6206259"/>
          </a:xfrm>
          <a:custGeom>
            <a:avLst/>
            <a:gdLst/>
            <a:ahLst/>
            <a:cxnLst/>
            <a:rect l="l" t="t" r="r" b="b"/>
            <a:pathLst>
              <a:path w="6501795" h="6206259">
                <a:moveTo>
                  <a:pt x="0" y="0"/>
                </a:moveTo>
                <a:lnTo>
                  <a:pt x="6501795" y="0"/>
                </a:lnTo>
                <a:lnTo>
                  <a:pt x="6501795" y="6206259"/>
                </a:lnTo>
                <a:lnTo>
                  <a:pt x="0" y="6206259"/>
                </a:lnTo>
                <a:lnTo>
                  <a:pt x="0" y="0"/>
                </a:lnTo>
                <a:close/>
              </a:path>
            </a:pathLst>
          </a:custGeom>
          <a:blipFill>
            <a:blip r:embed="rId4"/>
            <a:stretch>
              <a:fillRect/>
            </a:stretch>
          </a:blipFill>
        </p:spPr>
        <p:txBody>
          <a:bodyPr/>
          <a:lstStyle/>
          <a:p>
            <a:endParaRPr lang="en-US" dirty="0"/>
          </a:p>
        </p:txBody>
      </p:sp>
      <p:sp>
        <p:nvSpPr>
          <p:cNvPr id="41" name="TextBox 41"/>
          <p:cNvSpPr txBox="1"/>
          <p:nvPr/>
        </p:nvSpPr>
        <p:spPr>
          <a:xfrm>
            <a:off x="504821" y="1513761"/>
            <a:ext cx="9377035" cy="854075"/>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Lato Bold"/>
              </a:rPr>
              <a:t>District-Wide Updates</a:t>
            </a:r>
          </a:p>
        </p:txBody>
      </p:sp>
      <p:sp>
        <p:nvSpPr>
          <p:cNvPr id="42" name="TextBox 42"/>
          <p:cNvSpPr txBox="1"/>
          <p:nvPr/>
        </p:nvSpPr>
        <p:spPr>
          <a:xfrm>
            <a:off x="8268532" y="3112110"/>
            <a:ext cx="691609" cy="721994"/>
          </a:xfrm>
          <a:prstGeom prst="rect">
            <a:avLst/>
          </a:prstGeom>
        </p:spPr>
        <p:txBody>
          <a:bodyPr lIns="0" tIns="0" rIns="0" bIns="0" rtlCol="0" anchor="t">
            <a:spAutoFit/>
          </a:bodyPr>
          <a:lstStyle/>
          <a:p>
            <a:pPr algn="ctr">
              <a:lnSpc>
                <a:spcPts val="5880"/>
              </a:lnSpc>
              <a:spcBef>
                <a:spcPct val="0"/>
              </a:spcBef>
            </a:pPr>
            <a:r>
              <a:rPr lang="en-US" sz="4200" dirty="0">
                <a:solidFill>
                  <a:srgbClr val="070809"/>
                </a:solidFill>
                <a:latin typeface="Lato"/>
              </a:rPr>
              <a:t>1</a:t>
            </a:r>
          </a:p>
        </p:txBody>
      </p:sp>
      <p:sp>
        <p:nvSpPr>
          <p:cNvPr id="43" name="TextBox 43"/>
          <p:cNvSpPr txBox="1"/>
          <p:nvPr/>
        </p:nvSpPr>
        <p:spPr>
          <a:xfrm>
            <a:off x="13111391" y="3112110"/>
            <a:ext cx="691609" cy="721994"/>
          </a:xfrm>
          <a:prstGeom prst="rect">
            <a:avLst/>
          </a:prstGeom>
        </p:spPr>
        <p:txBody>
          <a:bodyPr lIns="0" tIns="0" rIns="0" bIns="0" rtlCol="0" anchor="t">
            <a:spAutoFit/>
          </a:bodyPr>
          <a:lstStyle/>
          <a:p>
            <a:pPr algn="ctr">
              <a:lnSpc>
                <a:spcPts val="5880"/>
              </a:lnSpc>
              <a:spcBef>
                <a:spcPct val="0"/>
              </a:spcBef>
            </a:pPr>
            <a:r>
              <a:rPr lang="en-US" sz="4200" dirty="0">
                <a:solidFill>
                  <a:srgbClr val="070809"/>
                </a:solidFill>
                <a:latin typeface="Lato"/>
              </a:rPr>
              <a:t>4</a:t>
            </a:r>
          </a:p>
        </p:txBody>
      </p:sp>
      <p:sp>
        <p:nvSpPr>
          <p:cNvPr id="44" name="TextBox 44"/>
          <p:cNvSpPr txBox="1"/>
          <p:nvPr/>
        </p:nvSpPr>
        <p:spPr>
          <a:xfrm>
            <a:off x="8265672" y="5049886"/>
            <a:ext cx="691609" cy="721994"/>
          </a:xfrm>
          <a:prstGeom prst="rect">
            <a:avLst/>
          </a:prstGeom>
        </p:spPr>
        <p:txBody>
          <a:bodyPr lIns="0" tIns="0" rIns="0" bIns="0" rtlCol="0" anchor="t">
            <a:spAutoFit/>
          </a:bodyPr>
          <a:lstStyle/>
          <a:p>
            <a:pPr algn="ctr">
              <a:lnSpc>
                <a:spcPts val="5880"/>
              </a:lnSpc>
              <a:spcBef>
                <a:spcPct val="0"/>
              </a:spcBef>
            </a:pPr>
            <a:r>
              <a:rPr lang="en-US" sz="4200" dirty="0">
                <a:solidFill>
                  <a:srgbClr val="070809"/>
                </a:solidFill>
                <a:latin typeface="Lato"/>
              </a:rPr>
              <a:t>2</a:t>
            </a:r>
          </a:p>
        </p:txBody>
      </p:sp>
      <p:sp>
        <p:nvSpPr>
          <p:cNvPr id="45" name="TextBox 45"/>
          <p:cNvSpPr txBox="1"/>
          <p:nvPr/>
        </p:nvSpPr>
        <p:spPr>
          <a:xfrm>
            <a:off x="13111391" y="5049886"/>
            <a:ext cx="691609" cy="721994"/>
          </a:xfrm>
          <a:prstGeom prst="rect">
            <a:avLst/>
          </a:prstGeom>
        </p:spPr>
        <p:txBody>
          <a:bodyPr lIns="0" tIns="0" rIns="0" bIns="0" rtlCol="0" anchor="t">
            <a:spAutoFit/>
          </a:bodyPr>
          <a:lstStyle/>
          <a:p>
            <a:pPr algn="ctr">
              <a:lnSpc>
                <a:spcPts val="5880"/>
              </a:lnSpc>
              <a:spcBef>
                <a:spcPct val="0"/>
              </a:spcBef>
            </a:pPr>
            <a:r>
              <a:rPr lang="en-US" sz="4200" dirty="0">
                <a:solidFill>
                  <a:srgbClr val="070809"/>
                </a:solidFill>
                <a:latin typeface="Lato"/>
              </a:rPr>
              <a:t>5</a:t>
            </a:r>
          </a:p>
        </p:txBody>
      </p:sp>
      <p:sp>
        <p:nvSpPr>
          <p:cNvPr id="46" name="TextBox 46"/>
          <p:cNvSpPr txBox="1"/>
          <p:nvPr/>
        </p:nvSpPr>
        <p:spPr>
          <a:xfrm>
            <a:off x="8265672" y="6991530"/>
            <a:ext cx="691609" cy="721994"/>
          </a:xfrm>
          <a:prstGeom prst="rect">
            <a:avLst/>
          </a:prstGeom>
        </p:spPr>
        <p:txBody>
          <a:bodyPr lIns="0" tIns="0" rIns="0" bIns="0" rtlCol="0" anchor="t">
            <a:spAutoFit/>
          </a:bodyPr>
          <a:lstStyle/>
          <a:p>
            <a:pPr algn="ctr">
              <a:lnSpc>
                <a:spcPts val="5880"/>
              </a:lnSpc>
              <a:spcBef>
                <a:spcPct val="0"/>
              </a:spcBef>
            </a:pPr>
            <a:r>
              <a:rPr lang="en-US" sz="4200" dirty="0">
                <a:solidFill>
                  <a:srgbClr val="070809"/>
                </a:solidFill>
                <a:latin typeface="Lato"/>
              </a:rPr>
              <a:t>3</a:t>
            </a:r>
          </a:p>
        </p:txBody>
      </p:sp>
      <p:sp>
        <p:nvSpPr>
          <p:cNvPr id="47" name="TextBox 47"/>
          <p:cNvSpPr txBox="1"/>
          <p:nvPr/>
        </p:nvSpPr>
        <p:spPr>
          <a:xfrm>
            <a:off x="13111391" y="6991530"/>
            <a:ext cx="691609" cy="721994"/>
          </a:xfrm>
          <a:prstGeom prst="rect">
            <a:avLst/>
          </a:prstGeom>
        </p:spPr>
        <p:txBody>
          <a:bodyPr lIns="0" tIns="0" rIns="0" bIns="0" rtlCol="0" anchor="t">
            <a:spAutoFit/>
          </a:bodyPr>
          <a:lstStyle/>
          <a:p>
            <a:pPr algn="ctr">
              <a:lnSpc>
                <a:spcPts val="5880"/>
              </a:lnSpc>
              <a:spcBef>
                <a:spcPct val="0"/>
              </a:spcBef>
            </a:pPr>
            <a:r>
              <a:rPr lang="en-US" sz="4200" dirty="0">
                <a:solidFill>
                  <a:srgbClr val="070809"/>
                </a:solidFill>
                <a:latin typeface="Lato"/>
              </a:rPr>
              <a:t>6</a:t>
            </a:r>
          </a:p>
        </p:txBody>
      </p:sp>
      <p:sp>
        <p:nvSpPr>
          <p:cNvPr id="48" name="TextBox 48"/>
          <p:cNvSpPr txBox="1"/>
          <p:nvPr/>
        </p:nvSpPr>
        <p:spPr>
          <a:xfrm>
            <a:off x="9223283" y="3158782"/>
            <a:ext cx="2784557" cy="569643"/>
          </a:xfrm>
          <a:prstGeom prst="rect">
            <a:avLst/>
          </a:prstGeom>
        </p:spPr>
        <p:txBody>
          <a:bodyPr lIns="0" tIns="0" rIns="0" bIns="0" rtlCol="0" anchor="t">
            <a:spAutoFit/>
          </a:bodyPr>
          <a:lstStyle/>
          <a:p>
            <a:pPr algn="ctr">
              <a:lnSpc>
                <a:spcPts val="4919"/>
              </a:lnSpc>
            </a:pPr>
            <a:r>
              <a:rPr lang="en-US" sz="3600" dirty="0">
                <a:solidFill>
                  <a:srgbClr val="000000"/>
                </a:solidFill>
                <a:latin typeface="Lato Bold"/>
              </a:rPr>
              <a:t>AUDITS</a:t>
            </a:r>
          </a:p>
        </p:txBody>
      </p:sp>
      <p:sp>
        <p:nvSpPr>
          <p:cNvPr id="49" name="TextBox 49"/>
          <p:cNvSpPr txBox="1"/>
          <p:nvPr/>
        </p:nvSpPr>
        <p:spPr>
          <a:xfrm>
            <a:off x="9222976" y="4887110"/>
            <a:ext cx="2785170" cy="569643"/>
          </a:xfrm>
          <a:prstGeom prst="rect">
            <a:avLst/>
          </a:prstGeom>
        </p:spPr>
        <p:txBody>
          <a:bodyPr lIns="0" tIns="0" rIns="0" bIns="0" rtlCol="0" anchor="t">
            <a:spAutoFit/>
          </a:bodyPr>
          <a:lstStyle/>
          <a:p>
            <a:pPr algn="ctr">
              <a:lnSpc>
                <a:spcPts val="4919"/>
              </a:lnSpc>
            </a:pPr>
            <a:r>
              <a:rPr lang="en-US" sz="3600" dirty="0">
                <a:solidFill>
                  <a:srgbClr val="000000"/>
                </a:solidFill>
                <a:latin typeface="Lato Bold"/>
              </a:rPr>
              <a:t>FINANCIAL</a:t>
            </a:r>
          </a:p>
        </p:txBody>
      </p:sp>
      <p:sp>
        <p:nvSpPr>
          <p:cNvPr id="50" name="TextBox 50"/>
          <p:cNvSpPr txBox="1"/>
          <p:nvPr/>
        </p:nvSpPr>
        <p:spPr>
          <a:xfrm>
            <a:off x="9222976" y="6829453"/>
            <a:ext cx="2784557" cy="1198020"/>
          </a:xfrm>
          <a:prstGeom prst="rect">
            <a:avLst/>
          </a:prstGeom>
        </p:spPr>
        <p:txBody>
          <a:bodyPr lIns="0" tIns="0" rIns="0" bIns="0" rtlCol="0" anchor="t">
            <a:spAutoFit/>
          </a:bodyPr>
          <a:lstStyle/>
          <a:p>
            <a:pPr algn="ctr">
              <a:lnSpc>
                <a:spcPts val="4919"/>
              </a:lnSpc>
            </a:pPr>
            <a:r>
              <a:rPr lang="en-US" sz="3600" dirty="0">
                <a:solidFill>
                  <a:srgbClr val="000000"/>
                </a:solidFill>
                <a:latin typeface="Lato Bold"/>
              </a:rPr>
              <a:t>RECOVERY PLAN</a:t>
            </a:r>
          </a:p>
        </p:txBody>
      </p:sp>
      <p:sp>
        <p:nvSpPr>
          <p:cNvPr id="51" name="TextBox 51"/>
          <p:cNvSpPr txBox="1"/>
          <p:nvPr/>
        </p:nvSpPr>
        <p:spPr>
          <a:xfrm>
            <a:off x="13642271" y="3006484"/>
            <a:ext cx="3747409" cy="474489"/>
          </a:xfrm>
          <a:prstGeom prst="rect">
            <a:avLst/>
          </a:prstGeom>
        </p:spPr>
        <p:txBody>
          <a:bodyPr lIns="0" tIns="0" rIns="0" bIns="0" rtlCol="0" anchor="t">
            <a:spAutoFit/>
          </a:bodyPr>
          <a:lstStyle/>
          <a:p>
            <a:pPr algn="ctr">
              <a:lnSpc>
                <a:spcPts val="3707"/>
              </a:lnSpc>
            </a:pPr>
            <a:r>
              <a:rPr lang="en-US" sz="3599" spc="-205" dirty="0">
                <a:solidFill>
                  <a:srgbClr val="000000"/>
                </a:solidFill>
                <a:latin typeface="Lato Bold"/>
              </a:rPr>
              <a:t>OPERATIONS</a:t>
            </a:r>
          </a:p>
        </p:txBody>
      </p:sp>
      <p:sp>
        <p:nvSpPr>
          <p:cNvPr id="52" name="TextBox 52"/>
          <p:cNvSpPr txBox="1"/>
          <p:nvPr/>
        </p:nvSpPr>
        <p:spPr>
          <a:xfrm>
            <a:off x="14123697" y="5143231"/>
            <a:ext cx="2784557" cy="569643"/>
          </a:xfrm>
          <a:prstGeom prst="rect">
            <a:avLst/>
          </a:prstGeom>
        </p:spPr>
        <p:txBody>
          <a:bodyPr lIns="0" tIns="0" rIns="0" bIns="0" rtlCol="0" anchor="t">
            <a:spAutoFit/>
          </a:bodyPr>
          <a:lstStyle/>
          <a:p>
            <a:pPr algn="ctr">
              <a:lnSpc>
                <a:spcPts val="4919"/>
              </a:lnSpc>
            </a:pPr>
            <a:r>
              <a:rPr lang="en-US" sz="3600" dirty="0">
                <a:solidFill>
                  <a:srgbClr val="000000"/>
                </a:solidFill>
                <a:latin typeface="Lato Bold"/>
              </a:rPr>
              <a:t>ACADEMIC</a:t>
            </a:r>
          </a:p>
        </p:txBody>
      </p:sp>
      <p:sp>
        <p:nvSpPr>
          <p:cNvPr id="53" name="TextBox 53"/>
          <p:cNvSpPr txBox="1"/>
          <p:nvPr/>
        </p:nvSpPr>
        <p:spPr>
          <a:xfrm>
            <a:off x="14123697" y="7084874"/>
            <a:ext cx="2784557" cy="569643"/>
          </a:xfrm>
          <a:prstGeom prst="rect">
            <a:avLst/>
          </a:prstGeom>
        </p:spPr>
        <p:txBody>
          <a:bodyPr lIns="0" tIns="0" rIns="0" bIns="0" rtlCol="0" anchor="t">
            <a:spAutoFit/>
          </a:bodyPr>
          <a:lstStyle/>
          <a:p>
            <a:pPr algn="ctr">
              <a:lnSpc>
                <a:spcPts val="4919"/>
              </a:lnSpc>
            </a:pPr>
            <a:r>
              <a:rPr lang="en-US" sz="3600" dirty="0">
                <a:solidFill>
                  <a:srgbClr val="000000"/>
                </a:solidFill>
                <a:latin typeface="Lato Bold"/>
              </a:rPr>
              <a:t>MCIU/PDE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C0703-2433-0F0A-2C3D-2F76F305F4C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615B852-53DF-9A9C-330F-68E54B4F2CA3}"/>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595C520A-3DF5-24DB-9518-DBEA9A7BF42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DEC29FCB-DAEE-D4BC-1C76-C2748F224CE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7B4AA43A-8897-C526-D1CD-CBC3F96C26CA}"/>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5310050B-9203-9387-9985-588233B6B59B}"/>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0845B4C5-2AF6-B792-430E-21F7455AA9F9}"/>
              </a:ext>
            </a:extLst>
          </p:cNvPr>
          <p:cNvSpPr/>
          <p:nvPr/>
        </p:nvSpPr>
        <p:spPr>
          <a:xfrm>
            <a:off x="15883334" y="656216"/>
            <a:ext cx="1421243" cy="1421243"/>
          </a:xfrm>
          <a:custGeom>
            <a:avLst/>
            <a:gdLst/>
            <a:ahLst/>
            <a:cxnLst/>
            <a:rect l="l" t="t" r="r" b="b"/>
            <a:pathLst>
              <a:path w="1421243" h="1421243">
                <a:moveTo>
                  <a:pt x="0" y="0"/>
                </a:moveTo>
                <a:lnTo>
                  <a:pt x="1421243" y="0"/>
                </a:lnTo>
                <a:lnTo>
                  <a:pt x="1421243" y="1421243"/>
                </a:lnTo>
                <a:lnTo>
                  <a:pt x="0" y="14212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2AD1CFDD-E7F8-963F-BFC2-404620845487}"/>
              </a:ext>
            </a:extLst>
          </p:cNvPr>
          <p:cNvSpPr txBox="1"/>
          <p:nvPr/>
        </p:nvSpPr>
        <p:spPr>
          <a:xfrm>
            <a:off x="1204223" y="1057406"/>
            <a:ext cx="15879553" cy="98328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PUPIL SERVICES</a:t>
            </a:r>
          </a:p>
        </p:txBody>
      </p:sp>
      <p:sp>
        <p:nvSpPr>
          <p:cNvPr id="10" name="TextBox 9">
            <a:extLst>
              <a:ext uri="{FF2B5EF4-FFF2-40B4-BE49-F238E27FC236}">
                <a16:creationId xmlns:a16="http://schemas.microsoft.com/office/drawing/2014/main" id="{19006F69-E45C-1C45-F450-629EC662E9B6}"/>
              </a:ext>
            </a:extLst>
          </p:cNvPr>
          <p:cNvSpPr txBox="1"/>
          <p:nvPr/>
        </p:nvSpPr>
        <p:spPr>
          <a:xfrm>
            <a:off x="558933" y="2336116"/>
            <a:ext cx="16052667" cy="5693866"/>
          </a:xfrm>
          <a:prstGeom prst="rect">
            <a:avLst/>
          </a:prstGeom>
          <a:noFill/>
        </p:spPr>
        <p:txBody>
          <a:bodyPr wrap="square">
            <a:spAutoFit/>
          </a:bodyPr>
          <a:lstStyle/>
          <a:p>
            <a:pPr algn="l"/>
            <a:r>
              <a:rPr lang="en-US" sz="2800" b="1" i="1" dirty="0">
                <a:solidFill>
                  <a:srgbClr val="000000"/>
                </a:solidFill>
                <a:effectLst/>
              </a:rPr>
              <a:t>Counseling Department </a:t>
            </a:r>
            <a:endParaRPr lang="en-US" sz="2800" b="0" i="0" dirty="0">
              <a:solidFill>
                <a:srgbClr val="242424"/>
              </a:solidFill>
              <a:effectLst/>
            </a:endParaRPr>
          </a:p>
          <a:p>
            <a:pPr algn="just" rtl="0">
              <a:spcBef>
                <a:spcPts val="0"/>
              </a:spcBef>
              <a:spcAft>
                <a:spcPts val="0"/>
              </a:spcAft>
            </a:pPr>
            <a:r>
              <a:rPr lang="en-US" sz="2800" b="0" i="0" dirty="0">
                <a:solidFill>
                  <a:srgbClr val="000000"/>
                </a:solidFill>
                <a:effectLst/>
              </a:rPr>
              <a:t>School counselors and social workers are continuing to implement Tier 1 Guidance lessons in classrooms.   Additionally, high school counselors have been engaged in 1:1 and small group sessions with students related to credit audits, post secondary options, and Act 158 Pathways to Graduation. Counselors and social workers are currently planning Spring Career related activities tentatively to take place in April/May which will be a district-wide initiative and details to follow.  </a:t>
            </a:r>
            <a:endParaRPr lang="en-US" sz="2800" b="0" i="0" dirty="0">
              <a:solidFill>
                <a:srgbClr val="242424"/>
              </a:solidFill>
              <a:effectLst/>
            </a:endParaRPr>
          </a:p>
          <a:p>
            <a:pPr algn="just" rtl="0">
              <a:spcBef>
                <a:spcPts val="0"/>
              </a:spcBef>
              <a:spcAft>
                <a:spcPts val="0"/>
              </a:spcAft>
            </a:pPr>
            <a:endParaRPr lang="en-US" sz="2800" b="0" i="0" dirty="0">
              <a:solidFill>
                <a:srgbClr val="242424"/>
              </a:solidFill>
              <a:effectLst/>
            </a:endParaRPr>
          </a:p>
          <a:p>
            <a:pPr algn="just" rtl="0">
              <a:spcBef>
                <a:spcPts val="0"/>
              </a:spcBef>
              <a:spcAft>
                <a:spcPts val="0"/>
              </a:spcAft>
            </a:pPr>
            <a:r>
              <a:rPr lang="en-US" sz="2800" b="0" i="0" dirty="0">
                <a:solidFill>
                  <a:srgbClr val="000000"/>
                </a:solidFill>
                <a:effectLst/>
              </a:rPr>
              <a:t>In the Fall, The Counseling Department at STEM and Chester High School was pleased to host its Fall Career Fair in the Chester High School gymnasium.  Students had a chance to engage with guest speakers, participate in mock interviews, and interview with some local employers.  There were more than 20 agencies in attendance with all students from Chester High and STEM participating.  Also, Edgemont Scholars Academy hosted a Career Exploration event for its middle school students in partnership with DELCORA and other community leaders. </a:t>
            </a:r>
            <a:endParaRPr lang="en-US" sz="2800" b="0" i="0" dirty="0">
              <a:solidFill>
                <a:srgbClr val="242424"/>
              </a:solidFill>
              <a:effectLst/>
            </a:endParaRPr>
          </a:p>
        </p:txBody>
      </p:sp>
    </p:spTree>
    <p:extLst>
      <p:ext uri="{BB962C8B-B14F-4D97-AF65-F5344CB8AC3E}">
        <p14:creationId xmlns:p14="http://schemas.microsoft.com/office/powerpoint/2010/main" val="423709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E6415-0EBB-1ADA-1801-5D31EE5ADBD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D7BF794-A6EA-84A6-449A-0DD49E75E904}"/>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5BC01EE5-DF20-62AA-3735-B8B108F387A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172D202A-999F-E358-998C-5242AAC5A36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25334695-1D89-0928-36B5-F477B3F8DFD1}"/>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83669DBD-68C2-1AB8-4EB5-62F4EB365732}"/>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4E03D0CA-1B8E-B667-B1AE-820668EBDDF1}"/>
              </a:ext>
            </a:extLst>
          </p:cNvPr>
          <p:cNvSpPr/>
          <p:nvPr/>
        </p:nvSpPr>
        <p:spPr>
          <a:xfrm>
            <a:off x="15883334" y="656216"/>
            <a:ext cx="1421243" cy="1421243"/>
          </a:xfrm>
          <a:custGeom>
            <a:avLst/>
            <a:gdLst/>
            <a:ahLst/>
            <a:cxnLst/>
            <a:rect l="l" t="t" r="r" b="b"/>
            <a:pathLst>
              <a:path w="1421243" h="1421243">
                <a:moveTo>
                  <a:pt x="0" y="0"/>
                </a:moveTo>
                <a:lnTo>
                  <a:pt x="1421243" y="0"/>
                </a:lnTo>
                <a:lnTo>
                  <a:pt x="1421243" y="1421243"/>
                </a:lnTo>
                <a:lnTo>
                  <a:pt x="0" y="14212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253F185B-7163-1CC9-2C01-06E0FD97EB81}"/>
              </a:ext>
            </a:extLst>
          </p:cNvPr>
          <p:cNvSpPr txBox="1"/>
          <p:nvPr/>
        </p:nvSpPr>
        <p:spPr>
          <a:xfrm>
            <a:off x="1204223" y="999238"/>
            <a:ext cx="15879553" cy="98328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PUPIL SERVICES</a:t>
            </a:r>
          </a:p>
        </p:txBody>
      </p:sp>
      <p:sp>
        <p:nvSpPr>
          <p:cNvPr id="10" name="TextBox 9">
            <a:extLst>
              <a:ext uri="{FF2B5EF4-FFF2-40B4-BE49-F238E27FC236}">
                <a16:creationId xmlns:a16="http://schemas.microsoft.com/office/drawing/2014/main" id="{BB1CDADE-C034-21A2-19DB-140E2BA26576}"/>
              </a:ext>
            </a:extLst>
          </p:cNvPr>
          <p:cNvSpPr txBox="1"/>
          <p:nvPr/>
        </p:nvSpPr>
        <p:spPr>
          <a:xfrm>
            <a:off x="762000" y="2198321"/>
            <a:ext cx="16517177" cy="7110571"/>
          </a:xfrm>
          <a:prstGeom prst="rect">
            <a:avLst/>
          </a:prstGeom>
          <a:noFill/>
        </p:spPr>
        <p:txBody>
          <a:bodyPr wrap="square">
            <a:spAutoFit/>
          </a:bodyPr>
          <a:lstStyle/>
          <a:p>
            <a:pPr algn="l"/>
            <a:r>
              <a:rPr lang="en-US" sz="2800" b="1" i="1" dirty="0">
                <a:solidFill>
                  <a:srgbClr val="000000"/>
                </a:solidFill>
                <a:effectLst/>
              </a:rPr>
              <a:t>Multi-Tiered System of School Supports (MTSS)</a:t>
            </a:r>
            <a:endParaRPr lang="en-US" sz="2800" b="0" i="0" dirty="0">
              <a:solidFill>
                <a:srgbClr val="242424"/>
              </a:solidFill>
              <a:effectLst/>
            </a:endParaRPr>
          </a:p>
          <a:p>
            <a:pPr algn="just" rtl="0">
              <a:spcBef>
                <a:spcPts val="0"/>
              </a:spcBef>
              <a:spcAft>
                <a:spcPts val="0"/>
              </a:spcAft>
            </a:pPr>
            <a:r>
              <a:rPr lang="en-US" sz="2800" b="0" i="0" dirty="0">
                <a:solidFill>
                  <a:srgbClr val="000000"/>
                </a:solidFill>
                <a:effectLst/>
              </a:rPr>
              <a:t>Since the start of the 2023-2024 school year, CUSD has taken several important steps to strengthen its MTSS process (prereferral) at each of its buildings. This work is in conjunction with the findings of the 2021 Special Education Audit and based on the current Special Education Plan based on the district’s responsibility to demonstrate our use of the least restrictive environment both within the realm of Special Education and prior to identification for services. Specifically, the district has:</a:t>
            </a:r>
            <a:endParaRPr lang="en-US" sz="2800" b="0" i="0" dirty="0">
              <a:solidFill>
                <a:srgbClr val="242424"/>
              </a:solidFill>
              <a:effectLst/>
            </a:endParaRPr>
          </a:p>
          <a:p>
            <a:pPr lvl="1" algn="just">
              <a:buFont typeface="Arial" panose="020B0604020202020204" pitchFamily="34" charset="0"/>
              <a:buChar char="•"/>
            </a:pPr>
            <a:r>
              <a:rPr lang="en-US" sz="2800" b="0" i="0" dirty="0">
                <a:solidFill>
                  <a:srgbClr val="000000"/>
                </a:solidFill>
                <a:effectLst/>
              </a:rPr>
              <a:t>established a district-wide MTSS Leadership Team</a:t>
            </a:r>
          </a:p>
          <a:p>
            <a:pPr lvl="1" algn="just">
              <a:buFont typeface="Arial" panose="020B0604020202020204" pitchFamily="34" charset="0"/>
              <a:buChar char="•"/>
            </a:pPr>
            <a:r>
              <a:rPr lang="en-US" sz="2800" b="0" i="0" dirty="0">
                <a:solidFill>
                  <a:srgbClr val="000000"/>
                </a:solidFill>
                <a:effectLst/>
              </a:rPr>
              <a:t>established initial recommended Early Warning System Indicators for Attendance, Behavior, Academics: Reading, and Academics: Math</a:t>
            </a:r>
          </a:p>
          <a:p>
            <a:pPr lvl="1" algn="just">
              <a:buFont typeface="Arial" panose="020B0604020202020204" pitchFamily="34" charset="0"/>
              <a:buChar char="•"/>
            </a:pPr>
            <a:r>
              <a:rPr lang="en-US" sz="2800" b="0" i="0" dirty="0">
                <a:solidFill>
                  <a:srgbClr val="000000"/>
                </a:solidFill>
                <a:effectLst/>
              </a:rPr>
              <a:t>conducted district-wide Early Warning System training through Pennsylvania Training and Technical Assistance Network </a:t>
            </a:r>
          </a:p>
          <a:p>
            <a:pPr lvl="1" algn="just">
              <a:buFont typeface="Arial" panose="020B0604020202020204" pitchFamily="34" charset="0"/>
              <a:buChar char="•"/>
            </a:pPr>
            <a:r>
              <a:rPr lang="en-US" sz="2800" b="0" i="0" dirty="0">
                <a:solidFill>
                  <a:srgbClr val="000000"/>
                </a:solidFill>
                <a:effectLst/>
              </a:rPr>
              <a:t>identified MTSS Champions for each building (led by the school counselor or social workers)</a:t>
            </a:r>
          </a:p>
          <a:p>
            <a:pPr lvl="1" algn="just">
              <a:buFont typeface="Arial" panose="020B0604020202020204" pitchFamily="34" charset="0"/>
              <a:buChar char="•"/>
            </a:pPr>
            <a:r>
              <a:rPr lang="en-US" sz="2800" b="0" i="0" dirty="0">
                <a:solidFill>
                  <a:srgbClr val="000000"/>
                </a:solidFill>
                <a:effectLst/>
              </a:rPr>
              <a:t>established school-level MTSS Teams for each building </a:t>
            </a:r>
          </a:p>
          <a:p>
            <a:pPr lvl="1" algn="just">
              <a:buFont typeface="Arial" panose="020B0604020202020204" pitchFamily="34" charset="0"/>
              <a:buChar char="•"/>
            </a:pPr>
            <a:r>
              <a:rPr lang="en-US" sz="2800" b="0" i="0" dirty="0">
                <a:solidFill>
                  <a:srgbClr val="000000"/>
                </a:solidFill>
                <a:effectLst/>
              </a:rPr>
              <a:t>purchased, held initial training, and begun district-wide use of Panorama, a data management and MTSS implementation platform</a:t>
            </a:r>
          </a:p>
          <a:p>
            <a:pPr lvl="1" algn="just">
              <a:buFont typeface="Arial" panose="020B0604020202020204" pitchFamily="34" charset="0"/>
              <a:buChar char="•"/>
            </a:pPr>
            <a:r>
              <a:rPr lang="en-US" sz="2800" b="0" i="0" dirty="0">
                <a:solidFill>
                  <a:srgbClr val="000000"/>
                </a:solidFill>
                <a:effectLst/>
              </a:rPr>
              <a:t>established and communicated district-wide expectations for MTSS (please see on the next slide)</a:t>
            </a:r>
          </a:p>
        </p:txBody>
      </p:sp>
    </p:spTree>
    <p:extLst>
      <p:ext uri="{BB962C8B-B14F-4D97-AF65-F5344CB8AC3E}">
        <p14:creationId xmlns:p14="http://schemas.microsoft.com/office/powerpoint/2010/main" val="1761281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E40A2-2057-008D-AD8C-343070884D5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A476998-43A8-D194-0D6B-805F8296ECCB}"/>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1B174400-5A24-100D-3A67-46496791F2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7A0EF4C2-1C51-524A-F956-18796C76FFD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1B19A189-032D-7508-770F-585C9C170612}"/>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939AD77B-9D6C-C292-F0A1-CE522AC76BBB}"/>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F4473C4F-8408-F346-0FC2-F0015A02D519}"/>
              </a:ext>
            </a:extLst>
          </p:cNvPr>
          <p:cNvSpPr/>
          <p:nvPr/>
        </p:nvSpPr>
        <p:spPr>
          <a:xfrm>
            <a:off x="15883334" y="656216"/>
            <a:ext cx="1421243" cy="1421243"/>
          </a:xfrm>
          <a:custGeom>
            <a:avLst/>
            <a:gdLst/>
            <a:ahLst/>
            <a:cxnLst/>
            <a:rect l="l" t="t" r="r" b="b"/>
            <a:pathLst>
              <a:path w="1421243" h="1421243">
                <a:moveTo>
                  <a:pt x="0" y="0"/>
                </a:moveTo>
                <a:lnTo>
                  <a:pt x="1421243" y="0"/>
                </a:lnTo>
                <a:lnTo>
                  <a:pt x="1421243" y="1421243"/>
                </a:lnTo>
                <a:lnTo>
                  <a:pt x="0" y="14212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2466EA9E-ABCC-03C0-668B-CB1E305F43BE}"/>
              </a:ext>
            </a:extLst>
          </p:cNvPr>
          <p:cNvSpPr txBox="1"/>
          <p:nvPr/>
        </p:nvSpPr>
        <p:spPr>
          <a:xfrm>
            <a:off x="1028700" y="1849028"/>
            <a:ext cx="15879553" cy="98328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PUPIL SERVICES</a:t>
            </a:r>
          </a:p>
        </p:txBody>
      </p:sp>
      <p:pic>
        <p:nvPicPr>
          <p:cNvPr id="10" name="Picture 9">
            <a:extLst>
              <a:ext uri="{FF2B5EF4-FFF2-40B4-BE49-F238E27FC236}">
                <a16:creationId xmlns:a16="http://schemas.microsoft.com/office/drawing/2014/main" id="{B35DEC12-2972-ADD5-31AE-5DD7D43E420D}"/>
              </a:ext>
            </a:extLst>
          </p:cNvPr>
          <p:cNvPicPr>
            <a:picLocks noChangeAspect="1"/>
          </p:cNvPicPr>
          <p:nvPr/>
        </p:nvPicPr>
        <p:blipFill>
          <a:blip r:embed="rId6"/>
          <a:stretch>
            <a:fillRect/>
          </a:stretch>
        </p:blipFill>
        <p:spPr>
          <a:xfrm>
            <a:off x="1828800" y="2683406"/>
            <a:ext cx="14007446" cy="7261364"/>
          </a:xfrm>
          <a:prstGeom prst="rect">
            <a:avLst/>
          </a:prstGeom>
        </p:spPr>
      </p:pic>
    </p:spTree>
    <p:extLst>
      <p:ext uri="{BB962C8B-B14F-4D97-AF65-F5344CB8AC3E}">
        <p14:creationId xmlns:p14="http://schemas.microsoft.com/office/powerpoint/2010/main" val="1583957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30900" y="43711"/>
            <a:ext cx="2646254" cy="26462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p:cNvSpPr/>
          <p:nvPr/>
        </p:nvSpPr>
        <p:spPr>
          <a:xfrm>
            <a:off x="15836954" y="614109"/>
            <a:ext cx="1634146" cy="1505457"/>
          </a:xfrm>
          <a:custGeom>
            <a:avLst/>
            <a:gdLst/>
            <a:ahLst/>
            <a:cxnLst/>
            <a:rect l="l" t="t" r="r" b="b"/>
            <a:pathLst>
              <a:path w="1634146" h="1505457">
                <a:moveTo>
                  <a:pt x="0" y="0"/>
                </a:moveTo>
                <a:lnTo>
                  <a:pt x="1634146" y="0"/>
                </a:lnTo>
                <a:lnTo>
                  <a:pt x="1634146" y="1505457"/>
                </a:lnTo>
                <a:lnTo>
                  <a:pt x="0" y="1505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p:cNvSpPr txBox="1"/>
          <p:nvPr/>
        </p:nvSpPr>
        <p:spPr>
          <a:xfrm>
            <a:off x="0" y="1849028"/>
            <a:ext cx="16908253" cy="983283"/>
          </a:xfrm>
          <a:prstGeom prst="rect">
            <a:avLst/>
          </a:prstGeom>
        </p:spPr>
        <p:txBody>
          <a:bodyPr wrap="square" lIns="0" tIns="0" rIns="0" bIns="0" rtlCol="0" anchor="t">
            <a:spAutoFit/>
          </a:bodyPr>
          <a:lstStyle/>
          <a:p>
            <a:pPr algn="ctr">
              <a:lnSpc>
                <a:spcPts val="8494"/>
              </a:lnSpc>
              <a:spcBef>
                <a:spcPct val="0"/>
              </a:spcBef>
            </a:pPr>
            <a:r>
              <a:rPr lang="en-US" sz="6067" dirty="0">
                <a:solidFill>
                  <a:srgbClr val="000000"/>
                </a:solidFill>
                <a:latin typeface="Lato Bold"/>
              </a:rPr>
              <a:t>Our Schools -  Points of Pride &amp; Opportunity</a:t>
            </a:r>
          </a:p>
        </p:txBody>
      </p:sp>
      <p:pic>
        <p:nvPicPr>
          <p:cNvPr id="11" name="Picture 10" descr="Graduates wearing mortarboards">
            <a:extLst>
              <a:ext uri="{FF2B5EF4-FFF2-40B4-BE49-F238E27FC236}">
                <a16:creationId xmlns:a16="http://schemas.microsoft.com/office/drawing/2014/main" id="{CECAAA34-CE6D-CDB9-0352-C3A8621057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2116" y="2721802"/>
            <a:ext cx="10332720" cy="688773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9EE0F-4449-126D-3F0F-EF1EA5E0A70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8EC193D-4ECE-2F94-E60A-D280CCE7E491}"/>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2E8AE3A2-A479-A793-F954-2E96C0BDB4D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0884BD09-6B28-4C5B-DC44-F2F62704485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239EDB39-2694-D6AC-6626-AEE47AAA3B42}"/>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ACA36498-5B78-4C49-45A3-244420A26FF8}"/>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A939E5E5-DEBC-9A7D-F501-7639A1E82002}"/>
              </a:ext>
            </a:extLst>
          </p:cNvPr>
          <p:cNvSpPr/>
          <p:nvPr/>
        </p:nvSpPr>
        <p:spPr>
          <a:xfrm>
            <a:off x="15836954" y="614109"/>
            <a:ext cx="1634146" cy="1505457"/>
          </a:xfrm>
          <a:custGeom>
            <a:avLst/>
            <a:gdLst/>
            <a:ahLst/>
            <a:cxnLst/>
            <a:rect l="l" t="t" r="r" b="b"/>
            <a:pathLst>
              <a:path w="1634146" h="1505457">
                <a:moveTo>
                  <a:pt x="0" y="0"/>
                </a:moveTo>
                <a:lnTo>
                  <a:pt x="1634146" y="0"/>
                </a:lnTo>
                <a:lnTo>
                  <a:pt x="1634146" y="1505457"/>
                </a:lnTo>
                <a:lnTo>
                  <a:pt x="0" y="1505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2C5675EF-9B40-C791-48A7-3C9A4E9BDCB2}"/>
              </a:ext>
            </a:extLst>
          </p:cNvPr>
          <p:cNvSpPr txBox="1"/>
          <p:nvPr/>
        </p:nvSpPr>
        <p:spPr>
          <a:xfrm>
            <a:off x="1020233" y="1190796"/>
            <a:ext cx="15879553" cy="104604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Chester High School</a:t>
            </a:r>
          </a:p>
        </p:txBody>
      </p:sp>
      <p:sp>
        <p:nvSpPr>
          <p:cNvPr id="10" name="TextBox 9">
            <a:extLst>
              <a:ext uri="{FF2B5EF4-FFF2-40B4-BE49-F238E27FC236}">
                <a16:creationId xmlns:a16="http://schemas.microsoft.com/office/drawing/2014/main" id="{81349F06-AFC0-62CD-4D97-75392F329A9F}"/>
              </a:ext>
            </a:extLst>
          </p:cNvPr>
          <p:cNvSpPr txBox="1"/>
          <p:nvPr/>
        </p:nvSpPr>
        <p:spPr>
          <a:xfrm>
            <a:off x="1020233" y="2412274"/>
            <a:ext cx="15134167" cy="4832092"/>
          </a:xfrm>
          <a:prstGeom prst="rect">
            <a:avLst/>
          </a:prstGeom>
          <a:noFill/>
        </p:spPr>
        <p:txBody>
          <a:bodyPr wrap="square">
            <a:spAutoFit/>
          </a:bodyPr>
          <a:lstStyle/>
          <a:p>
            <a:pPr marL="342900" indent="-342900">
              <a:buFont typeface="Arial" panose="020B0604020202020204" pitchFamily="34" charset="0"/>
              <a:buChar char="•"/>
            </a:pPr>
            <a:r>
              <a:rPr lang="en-US" sz="2800" dirty="0"/>
              <a:t>Based on our CSI Math Goal: By June 30, 2024, 65% of Algebra I students will meet or exceed their individual MAP RIT growth goal as measured by a change in their scores from the baseline assessment to the end-of-the-year assessment. </a:t>
            </a:r>
          </a:p>
          <a:p>
            <a:pPr lvl="1"/>
            <a:r>
              <a:rPr lang="en-US" sz="2800" dirty="0"/>
              <a:t>Classroom #1: 65% met RIT growth goal</a:t>
            </a:r>
          </a:p>
          <a:p>
            <a:pPr lvl="1"/>
            <a:r>
              <a:rPr lang="en-US" sz="2800" dirty="0"/>
              <a:t>Classroom #2: 27.59% met RIT growth goal</a:t>
            </a:r>
          </a:p>
          <a:p>
            <a:pPr lvl="1"/>
            <a:r>
              <a:rPr lang="en-US" sz="2800" dirty="0"/>
              <a:t>Classroom #3: 78% met RIT growth goal</a:t>
            </a:r>
          </a:p>
          <a:p>
            <a:pPr lvl="1"/>
            <a:r>
              <a:rPr lang="en-US" sz="2800" dirty="0"/>
              <a:t>Classroom #4: 20% met RIT growth goal</a:t>
            </a:r>
          </a:p>
          <a:p>
            <a:pPr marL="342900" indent="-342900">
              <a:buFont typeface="Arial" panose="020B0604020202020204" pitchFamily="34" charset="0"/>
              <a:buChar char="•"/>
            </a:pPr>
            <a:r>
              <a:rPr lang="en-US" sz="2800" dirty="0"/>
              <a:t>The 2023-24 Winter MAP assessment shows that Special Education/English Language Learners have comparable growth to General Education students. </a:t>
            </a:r>
          </a:p>
          <a:p>
            <a:pPr marL="342900" indent="-342900">
              <a:buFont typeface="Arial" panose="020B0604020202020204" pitchFamily="34" charset="0"/>
              <a:buChar char="•"/>
            </a:pPr>
            <a:r>
              <a:rPr lang="en-US" sz="2800" dirty="0"/>
              <a:t>CHS has begun the planning and implementation of educational technology to increase student engagement.</a:t>
            </a:r>
          </a:p>
        </p:txBody>
      </p:sp>
      <p:sp>
        <p:nvSpPr>
          <p:cNvPr id="14" name="TextBox 13">
            <a:extLst>
              <a:ext uri="{FF2B5EF4-FFF2-40B4-BE49-F238E27FC236}">
                <a16:creationId xmlns:a16="http://schemas.microsoft.com/office/drawing/2014/main" id="{2CAE0200-148D-0B7B-6C08-37DC4E202152}"/>
              </a:ext>
            </a:extLst>
          </p:cNvPr>
          <p:cNvSpPr txBox="1"/>
          <p:nvPr/>
        </p:nvSpPr>
        <p:spPr>
          <a:xfrm>
            <a:off x="1020233" y="7301590"/>
            <a:ext cx="9609666" cy="3108543"/>
          </a:xfrm>
          <a:prstGeom prst="rect">
            <a:avLst/>
          </a:prstGeom>
          <a:noFill/>
        </p:spPr>
        <p:txBody>
          <a:bodyPr wrap="square">
            <a:spAutoFit/>
          </a:bodyPr>
          <a:lstStyle/>
          <a:p>
            <a:pPr marL="342900" indent="-342900">
              <a:buFont typeface="Arial" panose="020B0604020202020204" pitchFamily="34" charset="0"/>
              <a:buChar char="•"/>
            </a:pPr>
            <a:r>
              <a:rPr lang="en-US" sz="2800" dirty="0"/>
              <a:t>We have established partnerships with the following schools and interns:</a:t>
            </a:r>
          </a:p>
          <a:p>
            <a:pPr marL="800100" lvl="1" indent="-342900">
              <a:buFont typeface="Courier New" panose="02070309020205020404" pitchFamily="49" charset="0"/>
              <a:buChar char="o"/>
            </a:pPr>
            <a:r>
              <a:rPr lang="en-US" sz="2800" dirty="0"/>
              <a:t>Social Work Intern- West Chester</a:t>
            </a:r>
          </a:p>
          <a:p>
            <a:pPr marL="1257300" lvl="2" indent="-342900">
              <a:buFont typeface="Courier New" panose="02070309020205020404" pitchFamily="49" charset="0"/>
              <a:buChar char="o"/>
            </a:pPr>
            <a:r>
              <a:rPr lang="en-US" sz="2800" dirty="0"/>
              <a:t>Counselor Interns- Eastern University, Widener University</a:t>
            </a:r>
          </a:p>
          <a:p>
            <a:pPr marL="342900" indent="-342900">
              <a:buFont typeface="Arial" panose="020B0604020202020204" pitchFamily="34" charset="0"/>
              <a:buChar char="•"/>
            </a:pPr>
            <a:r>
              <a:rPr lang="en-US" sz="2800" dirty="0"/>
              <a:t>Climate:  Restorative Room to reset for hall walkers/class cutting </a:t>
            </a:r>
          </a:p>
        </p:txBody>
      </p:sp>
    </p:spTree>
    <p:extLst>
      <p:ext uri="{BB962C8B-B14F-4D97-AF65-F5344CB8AC3E}">
        <p14:creationId xmlns:p14="http://schemas.microsoft.com/office/powerpoint/2010/main" val="3749841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30900" y="43711"/>
            <a:ext cx="2646254" cy="26462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p:cNvSpPr/>
          <p:nvPr/>
        </p:nvSpPr>
        <p:spPr>
          <a:xfrm>
            <a:off x="15836954" y="614109"/>
            <a:ext cx="1634146" cy="1505457"/>
          </a:xfrm>
          <a:custGeom>
            <a:avLst/>
            <a:gdLst/>
            <a:ahLst/>
            <a:cxnLst/>
            <a:rect l="l" t="t" r="r" b="b"/>
            <a:pathLst>
              <a:path w="1634146" h="1505457">
                <a:moveTo>
                  <a:pt x="0" y="0"/>
                </a:moveTo>
                <a:lnTo>
                  <a:pt x="1634146" y="0"/>
                </a:lnTo>
                <a:lnTo>
                  <a:pt x="1634146" y="1505457"/>
                </a:lnTo>
                <a:lnTo>
                  <a:pt x="0" y="1505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0" name="TextBox 9">
            <a:extLst>
              <a:ext uri="{FF2B5EF4-FFF2-40B4-BE49-F238E27FC236}">
                <a16:creationId xmlns:a16="http://schemas.microsoft.com/office/drawing/2014/main" id="{DA2A7A2C-CF86-253C-0DC3-687C28B6E70F}"/>
              </a:ext>
            </a:extLst>
          </p:cNvPr>
          <p:cNvSpPr txBox="1"/>
          <p:nvPr/>
        </p:nvSpPr>
        <p:spPr>
          <a:xfrm>
            <a:off x="4567767" y="5090067"/>
            <a:ext cx="9609666" cy="369332"/>
          </a:xfrm>
          <a:prstGeom prst="rect">
            <a:avLst/>
          </a:prstGeom>
          <a:noFill/>
        </p:spPr>
        <p:txBody>
          <a:bodyPr wrap="square">
            <a:spAutoFit/>
          </a:bodyPr>
          <a:lstStyle/>
          <a:p>
            <a:r>
              <a:rPr lang="en-US" dirty="0"/>
              <a:t> </a:t>
            </a:r>
          </a:p>
        </p:txBody>
      </p:sp>
      <p:sp>
        <p:nvSpPr>
          <p:cNvPr id="15" name="Content Placeholder 14">
            <a:extLst>
              <a:ext uri="{FF2B5EF4-FFF2-40B4-BE49-F238E27FC236}">
                <a16:creationId xmlns:a16="http://schemas.microsoft.com/office/drawing/2014/main" id="{2069F019-97B2-8C4B-34F1-E9FB8DDB1621}"/>
              </a:ext>
            </a:extLst>
          </p:cNvPr>
          <p:cNvSpPr>
            <a:spLocks noGrp="1"/>
          </p:cNvSpPr>
          <p:nvPr>
            <p:ph sz="half" idx="2"/>
          </p:nvPr>
        </p:nvSpPr>
        <p:spPr>
          <a:xfrm>
            <a:off x="9205381" y="2119566"/>
            <a:ext cx="7751237" cy="6833934"/>
          </a:xfrm>
        </p:spPr>
        <p:txBody>
          <a:bodyPr>
            <a:normAutofit/>
          </a:bodyPr>
          <a:lstStyle/>
          <a:p>
            <a:pPr marL="0" indent="0">
              <a:buNone/>
            </a:pPr>
            <a:r>
              <a:rPr lang="en-US" b="1" dirty="0"/>
              <a:t>Areas of Opportunity </a:t>
            </a:r>
          </a:p>
          <a:p>
            <a:r>
              <a:rPr lang="en-US" dirty="0"/>
              <a:t>Science Teachers – currently, STEM Academy has  one certified Science Teacher, one Teacher working toward certification in science, and two open Science positions.  The vacant positions have been posted for over six months, without qualified applicants. </a:t>
            </a:r>
          </a:p>
          <a:p>
            <a:r>
              <a:rPr lang="en-US" dirty="0"/>
              <a:t>Student attendance consistently ranks as the top challenge our teachers face in the classroom. This has been exacerbated since the return from online learning, as we see reduced urgency from students and families to attend school daily. </a:t>
            </a:r>
          </a:p>
        </p:txBody>
      </p:sp>
      <p:sp>
        <p:nvSpPr>
          <p:cNvPr id="17" name="TextBox 9"/>
          <p:cNvSpPr txBox="1">
            <a:spLocks noGrp="1"/>
          </p:cNvSpPr>
          <p:nvPr>
            <p:ph type="title"/>
          </p:nvPr>
        </p:nvSpPr>
        <p:spPr>
          <a:xfrm>
            <a:off x="5964766" y="167754"/>
            <a:ext cx="8229600" cy="1143000"/>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STEM Academy</a:t>
            </a:r>
          </a:p>
        </p:txBody>
      </p:sp>
      <p:sp>
        <p:nvSpPr>
          <p:cNvPr id="19" name="Content Placeholder 18">
            <a:extLst>
              <a:ext uri="{FF2B5EF4-FFF2-40B4-BE49-F238E27FC236}">
                <a16:creationId xmlns:a16="http://schemas.microsoft.com/office/drawing/2014/main" id="{B498DF89-53AA-A59D-93C1-07BDFB87F36D}"/>
              </a:ext>
            </a:extLst>
          </p:cNvPr>
          <p:cNvSpPr>
            <a:spLocks noGrp="1"/>
          </p:cNvSpPr>
          <p:nvPr>
            <p:ph sz="half" idx="1"/>
          </p:nvPr>
        </p:nvSpPr>
        <p:spPr>
          <a:xfrm>
            <a:off x="975782" y="1366837"/>
            <a:ext cx="8229599" cy="8501063"/>
          </a:xfrm>
        </p:spPr>
        <p:txBody>
          <a:bodyPr>
            <a:noAutofit/>
          </a:bodyPr>
          <a:lstStyle/>
          <a:p>
            <a:r>
              <a:rPr lang="en-US" b="1" dirty="0"/>
              <a:t>Highlight </a:t>
            </a:r>
            <a:r>
              <a:rPr lang="en-US" dirty="0"/>
              <a:t>- Academic Growth Goals: Exceed Pennsylvania Growth Standard in Algebra and Literature</a:t>
            </a:r>
          </a:p>
          <a:p>
            <a:r>
              <a:rPr lang="en-US" dirty="0"/>
              <a:t>According to the PA Future Ready Index, in 2022-23, STEM Academy students met the Statewide Growth Standard in Science/Biology; Exceeded the Statewide Growth Standard by 9% in Mathematics/Algebra; and Exceeded the Statewide Growth Standard by 12% in ELA/Literature</a:t>
            </a:r>
          </a:p>
          <a:p>
            <a:r>
              <a:rPr lang="en-US" dirty="0"/>
              <a:t>According to the nationally normed MAP Exam, 65% of Literature Students and 67% of Algebra I Students are currently exceeding expected growth during the 2023-24 School Year</a:t>
            </a:r>
          </a:p>
          <a:p>
            <a:r>
              <a:rPr lang="en-US" dirty="0"/>
              <a:t>STEM Academy’s Act 13 Building Level Score exceeds that of Southeastern PA high schools in comparable socio-economic districts (Chester Charter Scholars Academy, Academy Park HS, Penn Wood HS, Reading HS, William Penn (York) HS, Coatesville HS)</a:t>
            </a:r>
          </a:p>
          <a:p>
            <a:endParaRPr lang="en-US"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30900" y="43711"/>
            <a:ext cx="2646254" cy="26462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p:cNvSpPr/>
          <p:nvPr/>
        </p:nvSpPr>
        <p:spPr>
          <a:xfrm>
            <a:off x="15836954" y="614109"/>
            <a:ext cx="1634146" cy="1505457"/>
          </a:xfrm>
          <a:custGeom>
            <a:avLst/>
            <a:gdLst/>
            <a:ahLst/>
            <a:cxnLst/>
            <a:rect l="l" t="t" r="r" b="b"/>
            <a:pathLst>
              <a:path w="1634146" h="1505457">
                <a:moveTo>
                  <a:pt x="0" y="0"/>
                </a:moveTo>
                <a:lnTo>
                  <a:pt x="1634146" y="0"/>
                </a:lnTo>
                <a:lnTo>
                  <a:pt x="1634146" y="1505457"/>
                </a:lnTo>
                <a:lnTo>
                  <a:pt x="0" y="1505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p:cNvSpPr txBox="1"/>
          <p:nvPr/>
        </p:nvSpPr>
        <p:spPr>
          <a:xfrm>
            <a:off x="1028700" y="1849028"/>
            <a:ext cx="15879553" cy="104604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Toby Farms Intermediate</a:t>
            </a:r>
          </a:p>
        </p:txBody>
      </p:sp>
      <p:sp>
        <p:nvSpPr>
          <p:cNvPr id="10" name="TextBox 9">
            <a:extLst>
              <a:ext uri="{FF2B5EF4-FFF2-40B4-BE49-F238E27FC236}">
                <a16:creationId xmlns:a16="http://schemas.microsoft.com/office/drawing/2014/main" id="{9B56DEAC-7974-9E6E-C272-11D0DE3A93B1}"/>
              </a:ext>
            </a:extLst>
          </p:cNvPr>
          <p:cNvSpPr txBox="1"/>
          <p:nvPr/>
        </p:nvSpPr>
        <p:spPr>
          <a:xfrm>
            <a:off x="838200" y="3283191"/>
            <a:ext cx="14740786" cy="5570756"/>
          </a:xfrm>
          <a:prstGeom prst="rect">
            <a:avLst/>
          </a:prstGeom>
          <a:noFill/>
        </p:spPr>
        <p:txBody>
          <a:bodyPr wrap="square">
            <a:spAutoFit/>
          </a:bodyPr>
          <a:lstStyle/>
          <a:p>
            <a:pPr marL="285750" indent="-285750" rtl="0">
              <a:spcBef>
                <a:spcPts val="0"/>
              </a:spcBef>
              <a:spcAft>
                <a:spcPts val="0"/>
              </a:spcAft>
              <a:buFont typeface="Arial" panose="020B0604020202020204" pitchFamily="34" charset="0"/>
              <a:buChar char="•"/>
            </a:pPr>
            <a:r>
              <a:rPr lang="en-US" sz="2800" i="0" u="none" strike="noStrike" dirty="0">
                <a:solidFill>
                  <a:srgbClr val="000000"/>
                </a:solidFill>
                <a:effectLst/>
              </a:rPr>
              <a:t>137 students had 90% attendance in the 2nd Marking Period. </a:t>
            </a:r>
            <a:endParaRPr lang="en-US" sz="2800" dirty="0">
              <a:effectLst/>
            </a:endParaRPr>
          </a:p>
          <a:p>
            <a:pPr marL="285750" indent="-285750">
              <a:buFont typeface="Arial" panose="020B0604020202020204" pitchFamily="34" charset="0"/>
              <a:buChar char="•"/>
            </a:pPr>
            <a:r>
              <a:rPr lang="en-US" sz="2800" dirty="0"/>
              <a:t>Building wide focus on Close Reading with support from the DCIU</a:t>
            </a:r>
          </a:p>
          <a:p>
            <a:pPr marL="285750" indent="-285750">
              <a:buFont typeface="Arial" panose="020B0604020202020204" pitchFamily="34" charset="0"/>
              <a:buChar char="•"/>
            </a:pPr>
            <a:r>
              <a:rPr lang="en-US" sz="2800" dirty="0"/>
              <a:t>Math classes focused on developing and using Universal Problem-Solving Strategy</a:t>
            </a:r>
          </a:p>
          <a:p>
            <a:pPr marL="285750" indent="-285750">
              <a:buFont typeface="Arial" panose="020B0604020202020204" pitchFamily="34" charset="0"/>
              <a:buChar char="•"/>
            </a:pPr>
            <a:r>
              <a:rPr lang="en-US" sz="2800" dirty="0"/>
              <a:t>Focus on attendance. </a:t>
            </a:r>
          </a:p>
          <a:p>
            <a:pPr marL="285750" indent="-285750">
              <a:buFont typeface="Arial" panose="020B0604020202020204" pitchFamily="34" charset="0"/>
              <a:buChar char="•"/>
            </a:pPr>
            <a:r>
              <a:rPr lang="en-US" sz="2800" dirty="0"/>
              <a:t>49% of students met 90% attendance in the 2nd marking period</a:t>
            </a:r>
          </a:p>
          <a:p>
            <a:pPr marL="285750" indent="-285750">
              <a:buFont typeface="Arial" panose="020B0604020202020204" pitchFamily="34" charset="0"/>
              <a:buChar char="•"/>
            </a:pPr>
            <a:r>
              <a:rPr lang="en-US" sz="2800" dirty="0"/>
              <a:t>Partnership with People’s Light Theater in 7th grade. </a:t>
            </a:r>
          </a:p>
          <a:p>
            <a:pPr marL="285750" indent="-285750">
              <a:buFont typeface="Arial" panose="020B0604020202020204" pitchFamily="34" charset="0"/>
              <a:buChar char="•"/>
            </a:pPr>
            <a:r>
              <a:rPr lang="en-US" sz="2800" dirty="0"/>
              <a:t>All students have 1 marking period of class and 2 field trips a year, all at no cost to CUSD</a:t>
            </a:r>
          </a:p>
          <a:p>
            <a:pPr marL="285750" indent="-285750">
              <a:buFont typeface="Arial" panose="020B0604020202020204" pitchFamily="34" charset="0"/>
              <a:buChar char="•"/>
            </a:pPr>
            <a:r>
              <a:rPr lang="en-US" sz="2800" dirty="0"/>
              <a:t>Implementing House System</a:t>
            </a:r>
          </a:p>
          <a:p>
            <a:pPr marL="285750" indent="-285750">
              <a:buFont typeface="Arial" panose="020B0604020202020204" pitchFamily="34" charset="0"/>
              <a:buChar char="•"/>
            </a:pPr>
            <a:r>
              <a:rPr lang="en-US" sz="2800" dirty="0"/>
              <a:t>Builds leadership among students</a:t>
            </a:r>
          </a:p>
          <a:p>
            <a:pPr marL="285750" indent="-285750">
              <a:buFont typeface="Arial" panose="020B0604020202020204" pitchFamily="34" charset="0"/>
              <a:buChar char="•"/>
            </a:pPr>
            <a:r>
              <a:rPr lang="en-US" sz="2800" dirty="0"/>
              <a:t>Points earned through grades, attendance, behavior referrals, and House Wars</a:t>
            </a:r>
          </a:p>
          <a:p>
            <a:pPr marL="285750" indent="-285750">
              <a:buFont typeface="Arial" panose="020B0604020202020204" pitchFamily="34" charset="0"/>
              <a:buChar char="•"/>
            </a:pPr>
            <a:r>
              <a:rPr lang="en-US" sz="2800" dirty="0"/>
              <a:t>iReady data shows growth in most areas</a:t>
            </a:r>
          </a:p>
          <a:p>
            <a:br>
              <a:rPr lang="en-US" sz="2400" dirty="0"/>
            </a:br>
            <a:endParaRPr lang="en-US"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30900" y="43711"/>
            <a:ext cx="2646254" cy="26462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p:cNvSpPr/>
          <p:nvPr/>
        </p:nvSpPr>
        <p:spPr>
          <a:xfrm>
            <a:off x="15836954" y="614109"/>
            <a:ext cx="1634146" cy="1505457"/>
          </a:xfrm>
          <a:custGeom>
            <a:avLst/>
            <a:gdLst/>
            <a:ahLst/>
            <a:cxnLst/>
            <a:rect l="l" t="t" r="r" b="b"/>
            <a:pathLst>
              <a:path w="1634146" h="1505457">
                <a:moveTo>
                  <a:pt x="0" y="0"/>
                </a:moveTo>
                <a:lnTo>
                  <a:pt x="1634146" y="0"/>
                </a:lnTo>
                <a:lnTo>
                  <a:pt x="1634146" y="1505457"/>
                </a:lnTo>
                <a:lnTo>
                  <a:pt x="0" y="1505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p:cNvSpPr txBox="1"/>
          <p:nvPr/>
        </p:nvSpPr>
        <p:spPr>
          <a:xfrm>
            <a:off x="1371600" y="879362"/>
            <a:ext cx="15879553" cy="104604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Edgmont Scholars Academy</a:t>
            </a:r>
          </a:p>
        </p:txBody>
      </p:sp>
      <p:sp>
        <p:nvSpPr>
          <p:cNvPr id="11" name="TextBox 10">
            <a:extLst>
              <a:ext uri="{FF2B5EF4-FFF2-40B4-BE49-F238E27FC236}">
                <a16:creationId xmlns:a16="http://schemas.microsoft.com/office/drawing/2014/main" id="{73B157E5-308F-61FC-F8F7-E98299ADBB9E}"/>
              </a:ext>
            </a:extLst>
          </p:cNvPr>
          <p:cNvSpPr txBox="1"/>
          <p:nvPr/>
        </p:nvSpPr>
        <p:spPr>
          <a:xfrm>
            <a:off x="914400" y="1755749"/>
            <a:ext cx="15621000" cy="8710077"/>
          </a:xfrm>
          <a:prstGeom prst="rect">
            <a:avLst/>
          </a:prstGeom>
          <a:noFill/>
        </p:spPr>
        <p:txBody>
          <a:bodyPr wrap="square">
            <a:spAutoFit/>
          </a:bodyPr>
          <a:lstStyle/>
          <a:p>
            <a:r>
              <a:rPr lang="en-US" sz="2800" b="1" dirty="0"/>
              <a:t>Data informed Instruction </a:t>
            </a:r>
          </a:p>
          <a:p>
            <a:pPr lvl="1"/>
            <a:r>
              <a:rPr lang="en-US" sz="2800" dirty="0"/>
              <a:t>Teacher data protocols to address students’ needs</a:t>
            </a:r>
          </a:p>
          <a:p>
            <a:pPr lvl="1"/>
            <a:r>
              <a:rPr lang="en-US" sz="2800" dirty="0"/>
              <a:t>Student data chats to create student ownership of learning</a:t>
            </a:r>
          </a:p>
          <a:p>
            <a:pPr lvl="1"/>
            <a:r>
              <a:rPr lang="en-US" sz="2800" dirty="0"/>
              <a:t>Frequent informal observations to identify trends-Strengths and Opportunities for Growth</a:t>
            </a:r>
          </a:p>
          <a:p>
            <a:r>
              <a:rPr lang="en-US" sz="2800" b="1" dirty="0"/>
              <a:t>Writing in all content areas</a:t>
            </a:r>
          </a:p>
          <a:p>
            <a:r>
              <a:rPr lang="en-US" sz="2800" b="1" dirty="0"/>
              <a:t>Questioning Strategies</a:t>
            </a:r>
          </a:p>
          <a:p>
            <a:pPr lvl="1"/>
            <a:r>
              <a:rPr lang="en-US" sz="2800" dirty="0"/>
              <a:t>Higher Order Thinking Questions (HOT)</a:t>
            </a:r>
          </a:p>
          <a:p>
            <a:r>
              <a:rPr lang="en-US" sz="2800" b="1" dirty="0"/>
              <a:t>Academic Vocabulary/Discourse</a:t>
            </a:r>
          </a:p>
          <a:p>
            <a:r>
              <a:rPr lang="en-US" sz="2800" b="1" dirty="0"/>
              <a:t>Total Participation Techniques (TPT)</a:t>
            </a:r>
          </a:p>
          <a:p>
            <a:pPr lvl="1"/>
            <a:r>
              <a:rPr lang="en-US" sz="2800" dirty="0"/>
              <a:t>Think Pair Share</a:t>
            </a:r>
          </a:p>
          <a:p>
            <a:pPr lvl="1"/>
            <a:r>
              <a:rPr lang="en-US" sz="2800" dirty="0"/>
              <a:t>Cooperative Learning</a:t>
            </a:r>
          </a:p>
          <a:p>
            <a:r>
              <a:rPr lang="en-US" sz="2800" b="1" dirty="0"/>
              <a:t>Implementation of CUSD core resources with fidelity</a:t>
            </a:r>
          </a:p>
          <a:p>
            <a:pPr lvl="1"/>
            <a:r>
              <a:rPr lang="en-US" sz="2800" dirty="0"/>
              <a:t>Houghton Mifflin Harcourt Into Reading (K-6)</a:t>
            </a:r>
          </a:p>
          <a:p>
            <a:pPr lvl="1"/>
            <a:r>
              <a:rPr lang="en-US" sz="2800" dirty="0"/>
              <a:t>Houghton Mifflin Harcourt Into Literature (7-8)</a:t>
            </a:r>
          </a:p>
          <a:p>
            <a:pPr lvl="1"/>
            <a:r>
              <a:rPr lang="en-US" sz="2800" dirty="0"/>
              <a:t>Savvas Learning Company enVision Math (K-8)</a:t>
            </a:r>
          </a:p>
          <a:p>
            <a:pPr lvl="1"/>
            <a:r>
              <a:rPr lang="en-US" sz="2800" dirty="0"/>
              <a:t>Savvas Learning Company Elevate Science (K-8)</a:t>
            </a:r>
          </a:p>
          <a:p>
            <a:r>
              <a:rPr lang="en-US" sz="2800" b="1" dirty="0"/>
              <a:t>Weekly Constructed Response Practice</a:t>
            </a:r>
          </a:p>
          <a:p>
            <a:pPr lvl="1"/>
            <a:r>
              <a:rPr lang="en-US" sz="2800" dirty="0"/>
              <a:t>Grades 3-8 (Teachers are provided with prompts)</a:t>
            </a:r>
          </a:p>
          <a:p>
            <a:r>
              <a:rPr lang="en-US" sz="2800" b="1" dirty="0"/>
              <a:t>Monthly Schoolwide Writing Prompts</a:t>
            </a:r>
          </a:p>
          <a:p>
            <a:pPr lvl="1"/>
            <a:r>
              <a:rPr lang="en-US" sz="2800" dirty="0"/>
              <a:t>First Prompt-If I had three wishes…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30900" y="43711"/>
            <a:ext cx="2646254" cy="26462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p:cNvSpPr/>
          <p:nvPr/>
        </p:nvSpPr>
        <p:spPr>
          <a:xfrm>
            <a:off x="15836954" y="614109"/>
            <a:ext cx="1634146" cy="1505457"/>
          </a:xfrm>
          <a:custGeom>
            <a:avLst/>
            <a:gdLst/>
            <a:ahLst/>
            <a:cxnLst/>
            <a:rect l="l" t="t" r="r" b="b"/>
            <a:pathLst>
              <a:path w="1634146" h="1505457">
                <a:moveTo>
                  <a:pt x="0" y="0"/>
                </a:moveTo>
                <a:lnTo>
                  <a:pt x="1634146" y="0"/>
                </a:lnTo>
                <a:lnTo>
                  <a:pt x="1634146" y="1505457"/>
                </a:lnTo>
                <a:lnTo>
                  <a:pt x="0" y="1505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p:cNvSpPr txBox="1"/>
          <p:nvPr/>
        </p:nvSpPr>
        <p:spPr>
          <a:xfrm>
            <a:off x="1028700" y="1849028"/>
            <a:ext cx="15879553" cy="104604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Main Street Elementary </a:t>
            </a:r>
          </a:p>
        </p:txBody>
      </p:sp>
      <p:sp>
        <p:nvSpPr>
          <p:cNvPr id="10" name="TextBox 9">
            <a:extLst>
              <a:ext uri="{FF2B5EF4-FFF2-40B4-BE49-F238E27FC236}">
                <a16:creationId xmlns:a16="http://schemas.microsoft.com/office/drawing/2014/main" id="{C29C0BA0-8B4E-63FF-B1D9-43F0FCFC8A6A}"/>
              </a:ext>
            </a:extLst>
          </p:cNvPr>
          <p:cNvSpPr txBox="1"/>
          <p:nvPr/>
        </p:nvSpPr>
        <p:spPr>
          <a:xfrm>
            <a:off x="1045633" y="3941234"/>
            <a:ext cx="14173200" cy="3539430"/>
          </a:xfrm>
          <a:prstGeom prst="rect">
            <a:avLst/>
          </a:prstGeom>
          <a:noFill/>
        </p:spPr>
        <p:txBody>
          <a:bodyPr wrap="square">
            <a:spAutoFit/>
          </a:bodyPr>
          <a:lstStyle/>
          <a:p>
            <a:pPr marL="457200" indent="-457200" algn="l">
              <a:buFont typeface="Arial" panose="020B0604020202020204" pitchFamily="34" charset="0"/>
              <a:buChar char="•"/>
            </a:pPr>
            <a:r>
              <a:rPr lang="en-US" sz="2800" b="0" i="0" dirty="0">
                <a:solidFill>
                  <a:srgbClr val="000000"/>
                </a:solidFill>
                <a:effectLst/>
              </a:rPr>
              <a:t>We celebrate our students monthly for Tiger of the Month. Quarterly for Honor roll and "Pawfect" Attendance. </a:t>
            </a:r>
          </a:p>
          <a:p>
            <a:pPr marL="457200" indent="-457200" algn="l">
              <a:buFont typeface="Arial" panose="020B0604020202020204" pitchFamily="34" charset="0"/>
              <a:buChar char="•"/>
            </a:pPr>
            <a:r>
              <a:rPr lang="en-US" sz="2800" b="0" i="0" dirty="0">
                <a:solidFill>
                  <a:srgbClr val="000000"/>
                </a:solidFill>
                <a:effectLst/>
              </a:rPr>
              <a:t>Our students always place in district wide competitions.</a:t>
            </a:r>
          </a:p>
          <a:p>
            <a:pPr marL="457200" indent="-457200" algn="l" fontAlgn="base">
              <a:buFont typeface="Arial" panose="020B0604020202020204" pitchFamily="34" charset="0"/>
              <a:buChar char="•"/>
            </a:pPr>
            <a:r>
              <a:rPr lang="en-US" sz="2800" b="0" i="0" dirty="0">
                <a:solidFill>
                  <a:srgbClr val="000000"/>
                </a:solidFill>
                <a:effectLst/>
              </a:rPr>
              <a:t>We fully immerge all students in all programming. </a:t>
            </a:r>
          </a:p>
          <a:p>
            <a:pPr marL="457200" indent="-457200" algn="l" fontAlgn="base">
              <a:buFont typeface="Arial" panose="020B0604020202020204" pitchFamily="34" charset="0"/>
              <a:buChar char="•"/>
            </a:pPr>
            <a:r>
              <a:rPr lang="en-US" sz="2800" b="0" i="0" dirty="0">
                <a:solidFill>
                  <a:srgbClr val="000000"/>
                </a:solidFill>
                <a:effectLst/>
              </a:rPr>
              <a:t>We have an annual Walk for the Cure for Breast Cancer Awareness Month. We also fundraise to collect money to donate to a breast cancer survivor. </a:t>
            </a:r>
          </a:p>
          <a:p>
            <a:pPr marL="457200" indent="-457200" algn="l" fontAlgn="base">
              <a:buFont typeface="Arial" panose="020B0604020202020204" pitchFamily="34" charset="0"/>
              <a:buChar char="•"/>
            </a:pPr>
            <a:r>
              <a:rPr lang="en-US" sz="2800" b="0" i="0" dirty="0">
                <a:solidFill>
                  <a:srgbClr val="000000"/>
                </a:solidFill>
                <a:effectLst/>
              </a:rPr>
              <a:t>We have partnered with the Upland Police department. Officers come in and read to our students; they also visit classrooms to establish a positive relationship with the students.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30900" y="43711"/>
            <a:ext cx="2646254" cy="26462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p:cNvSpPr/>
          <p:nvPr/>
        </p:nvSpPr>
        <p:spPr>
          <a:xfrm>
            <a:off x="15836954" y="614109"/>
            <a:ext cx="1634146" cy="1505457"/>
          </a:xfrm>
          <a:custGeom>
            <a:avLst/>
            <a:gdLst/>
            <a:ahLst/>
            <a:cxnLst/>
            <a:rect l="l" t="t" r="r" b="b"/>
            <a:pathLst>
              <a:path w="1634146" h="1505457">
                <a:moveTo>
                  <a:pt x="0" y="0"/>
                </a:moveTo>
                <a:lnTo>
                  <a:pt x="1634146" y="0"/>
                </a:lnTo>
                <a:lnTo>
                  <a:pt x="1634146" y="1505457"/>
                </a:lnTo>
                <a:lnTo>
                  <a:pt x="0" y="1505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p:cNvSpPr txBox="1"/>
          <p:nvPr/>
        </p:nvSpPr>
        <p:spPr>
          <a:xfrm>
            <a:off x="1028700" y="1849028"/>
            <a:ext cx="15879553" cy="104604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Stetser Elementary </a:t>
            </a:r>
          </a:p>
        </p:txBody>
      </p:sp>
      <p:sp>
        <p:nvSpPr>
          <p:cNvPr id="10" name="TextBox 9">
            <a:extLst>
              <a:ext uri="{FF2B5EF4-FFF2-40B4-BE49-F238E27FC236}">
                <a16:creationId xmlns:a16="http://schemas.microsoft.com/office/drawing/2014/main" id="{6CC4FB81-183B-77A7-C350-5782AA195326}"/>
              </a:ext>
            </a:extLst>
          </p:cNvPr>
          <p:cNvSpPr txBox="1"/>
          <p:nvPr/>
        </p:nvSpPr>
        <p:spPr>
          <a:xfrm>
            <a:off x="1481986" y="3415014"/>
            <a:ext cx="14097000" cy="3970318"/>
          </a:xfrm>
          <a:prstGeom prst="rect">
            <a:avLst/>
          </a:prstGeom>
          <a:noFill/>
        </p:spPr>
        <p:txBody>
          <a:bodyPr wrap="square">
            <a:spAutoFit/>
          </a:bodyPr>
          <a:lstStyle/>
          <a:p>
            <a:pPr algn="l" fontAlgn="base">
              <a:buFont typeface="Arial" panose="020B0604020202020204" pitchFamily="34" charset="0"/>
              <a:buChar char="•"/>
            </a:pPr>
            <a:r>
              <a:rPr lang="en-US" sz="2800" b="0" i="0" dirty="0">
                <a:solidFill>
                  <a:srgbClr val="000000"/>
                </a:solidFill>
                <a:effectLst/>
                <a:latin typeface="Calibri" panose="020F0502020204030204" pitchFamily="34" charset="0"/>
                <a:cs typeface="Calibri" panose="020F0502020204030204" pitchFamily="34" charset="0"/>
              </a:rPr>
              <a:t>We are slightly below 90% average daily student attendance </a:t>
            </a:r>
          </a:p>
          <a:p>
            <a:pPr algn="l" fontAlgn="base">
              <a:buFont typeface="Arial" panose="020B0604020202020204" pitchFamily="34" charset="0"/>
              <a:buChar char="•"/>
            </a:pPr>
            <a:r>
              <a:rPr lang="en-US" sz="2800" b="0" i="0" dirty="0">
                <a:solidFill>
                  <a:srgbClr val="000000"/>
                </a:solidFill>
                <a:effectLst/>
                <a:latin typeface="Calibri" panose="020F0502020204030204" pitchFamily="34" charset="0"/>
                <a:cs typeface="Calibri" panose="020F0502020204030204" pitchFamily="34" charset="0"/>
              </a:rPr>
              <a:t>3</a:t>
            </a:r>
            <a:r>
              <a:rPr lang="en-US" sz="2800" b="0" i="0" baseline="30000" dirty="0">
                <a:solidFill>
                  <a:srgbClr val="000000"/>
                </a:solidFill>
                <a:effectLst/>
                <a:latin typeface="Calibri" panose="020F0502020204030204" pitchFamily="34" charset="0"/>
                <a:cs typeface="Calibri" panose="020F0502020204030204" pitchFamily="34" charset="0"/>
              </a:rPr>
              <a:t>rd</a:t>
            </a:r>
            <a:r>
              <a:rPr lang="en-US" sz="2800" b="0" i="0" dirty="0">
                <a:solidFill>
                  <a:srgbClr val="000000"/>
                </a:solidFill>
                <a:effectLst/>
                <a:latin typeface="Calibri" panose="020F0502020204030204" pitchFamily="34" charset="0"/>
                <a:cs typeface="Calibri" panose="020F0502020204030204" pitchFamily="34" charset="0"/>
              </a:rPr>
              <a:t> Grade PSSA assessment data for ELA reflects an increase in students scoring proficient and advance from the prior year's score</a:t>
            </a:r>
          </a:p>
          <a:p>
            <a:pPr algn="l" fontAlgn="base">
              <a:buFont typeface="Arial" panose="020B0604020202020204" pitchFamily="34" charset="0"/>
              <a:buChar char="•"/>
            </a:pPr>
            <a:r>
              <a:rPr lang="en-US" sz="2800" b="0" i="0" dirty="0">
                <a:solidFill>
                  <a:srgbClr val="000000"/>
                </a:solidFill>
                <a:effectLst/>
                <a:latin typeface="Calibri" panose="020F0502020204030204" pitchFamily="34" charset="0"/>
                <a:cs typeface="Calibri" panose="020F0502020204030204" pitchFamily="34" charset="0"/>
              </a:rPr>
              <a:t>62% of 4</a:t>
            </a:r>
            <a:r>
              <a:rPr lang="en-US" sz="2800" b="0" i="0" baseline="30000" dirty="0">
                <a:solidFill>
                  <a:srgbClr val="000000"/>
                </a:solidFill>
                <a:effectLst/>
                <a:latin typeface="Calibri" panose="020F0502020204030204" pitchFamily="34" charset="0"/>
                <a:cs typeface="Calibri" panose="020F0502020204030204" pitchFamily="34" charset="0"/>
              </a:rPr>
              <a:t>th</a:t>
            </a:r>
            <a:r>
              <a:rPr lang="en-US" sz="2800" b="0" i="0" dirty="0">
                <a:solidFill>
                  <a:srgbClr val="000000"/>
                </a:solidFill>
                <a:effectLst/>
                <a:latin typeface="Calibri" panose="020F0502020204030204" pitchFamily="34" charset="0"/>
                <a:cs typeface="Calibri" panose="020F0502020204030204" pitchFamily="34" charset="0"/>
              </a:rPr>
              <a:t> grade students scored proficient and advance in science on their PSSA assessment</a:t>
            </a:r>
          </a:p>
          <a:p>
            <a:pPr algn="l" fontAlgn="base">
              <a:buFont typeface="Arial" panose="020B0604020202020204" pitchFamily="34" charset="0"/>
              <a:buChar char="•"/>
            </a:pPr>
            <a:r>
              <a:rPr lang="en-US" sz="2800" b="0" i="0" dirty="0">
                <a:solidFill>
                  <a:srgbClr val="000000"/>
                </a:solidFill>
                <a:effectLst/>
                <a:latin typeface="Calibri" panose="020F0502020204030204" pitchFamily="34" charset="0"/>
                <a:cs typeface="Calibri" panose="020F0502020204030204" pitchFamily="34" charset="0"/>
              </a:rPr>
              <a:t>24% of student score proficient and advance in math on their PSSA assessment</a:t>
            </a:r>
          </a:p>
          <a:p>
            <a:pPr algn="l" fontAlgn="base">
              <a:buFont typeface="Arial" panose="020B0604020202020204" pitchFamily="34" charset="0"/>
              <a:buChar char="•"/>
            </a:pPr>
            <a:r>
              <a:rPr lang="en-US" sz="2800" b="0" i="0" dirty="0">
                <a:solidFill>
                  <a:srgbClr val="000000"/>
                </a:solidFill>
                <a:effectLst/>
                <a:latin typeface="Calibri" panose="020F0502020204030204" pitchFamily="34" charset="0"/>
                <a:cs typeface="Calibri" panose="020F0502020204030204" pitchFamily="34" charset="0"/>
              </a:rPr>
              <a:t>Overall, we've made gains in our PSSA scores, however, there's opportunity for us to make gains in all testing grades</a:t>
            </a:r>
          </a:p>
          <a:p>
            <a:pPr algn="l" fontAlgn="base">
              <a:buFont typeface="Arial" panose="020B0604020202020204" pitchFamily="34" charset="0"/>
              <a:buChar char="•"/>
            </a:pPr>
            <a:r>
              <a:rPr lang="en-US" sz="2800" b="0" i="0" dirty="0">
                <a:solidFill>
                  <a:srgbClr val="000000"/>
                </a:solidFill>
                <a:effectLst/>
                <a:latin typeface="Calibri" panose="020F0502020204030204" pitchFamily="34" charset="0"/>
                <a:cs typeface="Calibri" panose="020F0502020204030204" pitchFamily="34" charset="0"/>
              </a:rPr>
              <a:t>We've had the support of two Reading Assist tutors this school year; they've made a difference with our students that struggle to read. Increasing thi</a:t>
            </a:r>
            <a:r>
              <a:rPr lang="en-US" sz="2800" dirty="0">
                <a:solidFill>
                  <a:srgbClr val="000000"/>
                </a:solidFill>
                <a:latin typeface="Calibri" panose="020F0502020204030204" pitchFamily="34" charset="0"/>
                <a:cs typeface="Calibri" panose="020F0502020204030204" pitchFamily="34" charset="0"/>
              </a:rPr>
              <a:t>s level of support is an area of opportunity.</a:t>
            </a:r>
            <a:endParaRPr lang="en-US" sz="2800" b="0" i="0" dirty="0">
              <a:solidFill>
                <a:srgbClr val="000000"/>
              </a:solidFill>
              <a:effectLst/>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30900" y="43711"/>
            <a:ext cx="2646254" cy="26462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p:cNvSpPr/>
          <p:nvPr/>
        </p:nvSpPr>
        <p:spPr>
          <a:xfrm>
            <a:off x="16045906" y="668336"/>
            <a:ext cx="1724695" cy="1397003"/>
          </a:xfrm>
          <a:custGeom>
            <a:avLst/>
            <a:gdLst/>
            <a:ahLst/>
            <a:cxnLst/>
            <a:rect l="l" t="t" r="r" b="b"/>
            <a:pathLst>
              <a:path w="1724695" h="1397003">
                <a:moveTo>
                  <a:pt x="0" y="0"/>
                </a:moveTo>
                <a:lnTo>
                  <a:pt x="1724695" y="0"/>
                </a:lnTo>
                <a:lnTo>
                  <a:pt x="1724695" y="1397003"/>
                </a:lnTo>
                <a:lnTo>
                  <a:pt x="0" y="1397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p:cNvSpPr txBox="1"/>
          <p:nvPr/>
        </p:nvSpPr>
        <p:spPr>
          <a:xfrm>
            <a:off x="1028700" y="1849028"/>
            <a:ext cx="15879553" cy="98328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BBD, LLP AUDIT PROGRESS</a:t>
            </a:r>
          </a:p>
        </p:txBody>
      </p:sp>
      <p:sp>
        <p:nvSpPr>
          <p:cNvPr id="17" name="TextBox 16">
            <a:extLst>
              <a:ext uri="{FF2B5EF4-FFF2-40B4-BE49-F238E27FC236}">
                <a16:creationId xmlns:a16="http://schemas.microsoft.com/office/drawing/2014/main" id="{3B2081CC-EE83-9477-D00A-C09C2EDBDB79}"/>
              </a:ext>
            </a:extLst>
          </p:cNvPr>
          <p:cNvSpPr txBox="1"/>
          <p:nvPr/>
        </p:nvSpPr>
        <p:spPr>
          <a:xfrm>
            <a:off x="1028700" y="3314502"/>
            <a:ext cx="15879553" cy="5693866"/>
          </a:xfrm>
          <a:prstGeom prst="rect">
            <a:avLst/>
          </a:prstGeom>
          <a:noFill/>
        </p:spPr>
        <p:txBody>
          <a:bodyPr wrap="square">
            <a:spAutoFit/>
          </a:bodyPr>
          <a:lstStyle/>
          <a:p>
            <a:pPr marL="285750" indent="-285750">
              <a:buFont typeface="Arial" panose="020B0604020202020204" pitchFamily="34" charset="0"/>
              <a:buChar char="•"/>
            </a:pPr>
            <a:r>
              <a:rPr lang="en-US" sz="2800" dirty="0"/>
              <a:t>On-site daily since December and have provided assistance for 2020-2021, 2021-2022, 2022-2023 audits, preparation of 2022-2023 PDE Annual Financial Report and response to IRS payroll notices		</a:t>
            </a:r>
          </a:p>
          <a:p>
            <a:r>
              <a:rPr lang="en-US" sz="2800" dirty="0"/>
              <a:t>		</a:t>
            </a:r>
          </a:p>
          <a:p>
            <a:pPr marL="285750" indent="-285750">
              <a:buFont typeface="Arial" panose="020B0604020202020204" pitchFamily="34" charset="0"/>
              <a:buChar char="•"/>
            </a:pPr>
            <a:r>
              <a:rPr lang="en-US" sz="2800" dirty="0"/>
              <a:t>Hold monthly meetings with District management regarding progress and outstanding items		</a:t>
            </a:r>
          </a:p>
          <a:p>
            <a:r>
              <a:rPr lang="en-US" sz="2800" dirty="0"/>
              <a:t>		</a:t>
            </a:r>
          </a:p>
          <a:p>
            <a:pPr marL="285750" indent="-285750">
              <a:buFont typeface="Arial" panose="020B0604020202020204" pitchFamily="34" charset="0"/>
              <a:buChar char="•"/>
            </a:pPr>
            <a:r>
              <a:rPr lang="en-US" sz="2800" dirty="0"/>
              <a:t>Established lines of communication with the District's audit firm providing weekly information uploads for requested audit documentation		</a:t>
            </a:r>
          </a:p>
          <a:p>
            <a:r>
              <a:rPr lang="en-US" sz="2800" dirty="0"/>
              <a:t>		</a:t>
            </a:r>
          </a:p>
          <a:p>
            <a:pPr marL="285750" indent="-285750">
              <a:buFont typeface="Arial" panose="020B0604020202020204" pitchFamily="34" charset="0"/>
              <a:buChar char="•"/>
            </a:pPr>
            <a:r>
              <a:rPr lang="en-US" sz="2800" dirty="0"/>
              <a:t>Preparing reconciliations for asset, liability, revenue and expenditure accounts		</a:t>
            </a:r>
          </a:p>
          <a:p>
            <a:r>
              <a:rPr lang="en-US" sz="2800" dirty="0"/>
              <a:t>		</a:t>
            </a:r>
          </a:p>
          <a:p>
            <a:pPr marL="285750" indent="-285750">
              <a:buFont typeface="Arial" panose="020B0604020202020204" pitchFamily="34" charset="0"/>
              <a:buChar char="•"/>
            </a:pPr>
            <a:r>
              <a:rPr lang="en-US" sz="2800" dirty="0"/>
              <a:t>Working with District's third-party contractors to provide needed information (i.e. Chartwells, PFM and Conrad Siegel)</a:t>
            </a:r>
          </a:p>
          <a:p>
            <a:pPr marL="285750" indent="-285750">
              <a:buFont typeface="Arial" panose="020B0604020202020204" pitchFamily="34" charset="0"/>
              <a:buChar char="•"/>
            </a:pPr>
            <a:r>
              <a:rPr lang="en-US" sz="2800" dirty="0"/>
              <a:t>District's audit firm has provided a tentative start date for the 2002-2021 audit of April 1st.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30900" y="43711"/>
            <a:ext cx="2646254" cy="26462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p:cNvSpPr/>
          <p:nvPr/>
        </p:nvSpPr>
        <p:spPr>
          <a:xfrm>
            <a:off x="15836954" y="614109"/>
            <a:ext cx="1634146" cy="1505457"/>
          </a:xfrm>
          <a:custGeom>
            <a:avLst/>
            <a:gdLst/>
            <a:ahLst/>
            <a:cxnLst/>
            <a:rect l="l" t="t" r="r" b="b"/>
            <a:pathLst>
              <a:path w="1634146" h="1505457">
                <a:moveTo>
                  <a:pt x="0" y="0"/>
                </a:moveTo>
                <a:lnTo>
                  <a:pt x="1634146" y="0"/>
                </a:lnTo>
                <a:lnTo>
                  <a:pt x="1634146" y="1505457"/>
                </a:lnTo>
                <a:lnTo>
                  <a:pt x="0" y="1505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p:cNvSpPr txBox="1"/>
          <p:nvPr/>
        </p:nvSpPr>
        <p:spPr>
          <a:xfrm>
            <a:off x="990600" y="1033971"/>
            <a:ext cx="15879553" cy="104604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Chester Upland School of the Arts</a:t>
            </a:r>
          </a:p>
        </p:txBody>
      </p:sp>
      <p:sp>
        <p:nvSpPr>
          <p:cNvPr id="10" name="TextBox 9">
            <a:extLst>
              <a:ext uri="{FF2B5EF4-FFF2-40B4-BE49-F238E27FC236}">
                <a16:creationId xmlns:a16="http://schemas.microsoft.com/office/drawing/2014/main" id="{0DEAE207-178B-A722-DC79-BDCE100630B8}"/>
              </a:ext>
            </a:extLst>
          </p:cNvPr>
          <p:cNvSpPr txBox="1"/>
          <p:nvPr/>
        </p:nvSpPr>
        <p:spPr>
          <a:xfrm>
            <a:off x="990600" y="2018836"/>
            <a:ext cx="15879553" cy="8279190"/>
          </a:xfrm>
          <a:prstGeom prst="rect">
            <a:avLst/>
          </a:prstGeom>
          <a:noFill/>
        </p:spPr>
        <p:txBody>
          <a:bodyPr wrap="square">
            <a:spAutoFit/>
          </a:bodyPr>
          <a:lstStyle/>
          <a:p>
            <a:pPr marL="285750" indent="-285750">
              <a:buFont typeface="Arial" panose="020B0604020202020204" pitchFamily="34" charset="0"/>
              <a:buChar char="•"/>
            </a:pPr>
            <a:r>
              <a:rPr lang="en-US" sz="2800" dirty="0"/>
              <a:t>Heritage Bowl – winning grade team; winners for most family involvement</a:t>
            </a:r>
          </a:p>
          <a:p>
            <a:pPr marL="285750" indent="-285750">
              <a:buFont typeface="Arial" panose="020B0604020202020204" pitchFamily="34" charset="0"/>
              <a:buChar char="•"/>
            </a:pPr>
            <a:r>
              <a:rPr lang="en-US" sz="2800" dirty="0"/>
              <a:t>Multiple community partners:</a:t>
            </a:r>
          </a:p>
          <a:p>
            <a:pPr marL="285750" indent="-285750">
              <a:buFont typeface="Arial" panose="020B0604020202020204" pitchFamily="34" charset="0"/>
              <a:buChar char="•"/>
            </a:pPr>
            <a:r>
              <a:rPr lang="en-US" sz="2800" dirty="0"/>
              <a:t>Masons' 2nd District, AKA, Incorporated Tau Delta Omega Chapter, Harrah’s Heroes, Kimmel Center for Performing Arts, Walnut Street Theatre, PA Ballet, Musicopia, Amazing Family Enterprises (literacy), Scouts of America, KINF (Kids in Need Foundation), PECO, National Theatre for Children, Charity Rx</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Staffing: Fully staffed classroom teachers, specialists, behavioral support staff (counselor &amp; social Worker) with interns</a:t>
            </a:r>
          </a:p>
          <a:p>
            <a:pPr marL="285750" indent="-285750">
              <a:buFont typeface="Arial" panose="020B0604020202020204" pitchFamily="34" charset="0"/>
              <a:buChar char="•"/>
            </a:pPr>
            <a:r>
              <a:rPr lang="en-US" sz="2800" dirty="0"/>
              <a:t>Common planning time (PLCs w/ISTL) biweekly</a:t>
            </a:r>
          </a:p>
          <a:p>
            <a:pPr marL="285750" indent="-285750">
              <a:buFont typeface="Arial" panose="020B0604020202020204" pitchFamily="34" charset="0"/>
              <a:buChar char="•"/>
            </a:pPr>
            <a:r>
              <a:rPr lang="en-US" sz="2800" dirty="0"/>
              <a:t>Increased family engagement opportunities (trips, performances, visits, volunteers, etc.)</a:t>
            </a:r>
          </a:p>
          <a:p>
            <a:pPr marL="285750" indent="-285750">
              <a:buFont typeface="Arial" panose="020B0604020202020204" pitchFamily="34" charset="0"/>
              <a:buChar char="•"/>
            </a:pPr>
            <a:r>
              <a:rPr lang="en-US" sz="2800" dirty="0"/>
              <a:t>Attendance plan: daily attendance check by principal, weekly calls by behavior team, meeting with leadership, competition between classrooms (trophy for the month)</a:t>
            </a:r>
          </a:p>
          <a:p>
            <a:pPr marL="285750" indent="-285750">
              <a:buFont typeface="Arial" panose="020B0604020202020204" pitchFamily="34" charset="0"/>
              <a:buChar char="•"/>
            </a:pPr>
            <a:r>
              <a:rPr lang="en-US" sz="2800" dirty="0"/>
              <a:t>Dress code competition (Battle of the Floors) Monthly (trophy)</a:t>
            </a:r>
          </a:p>
          <a:p>
            <a:pPr marL="285750" indent="-285750">
              <a:buFont typeface="Arial" panose="020B0604020202020204" pitchFamily="34" charset="0"/>
              <a:buChar char="•"/>
            </a:pPr>
            <a:r>
              <a:rPr lang="en-US" sz="2800" dirty="0"/>
              <a:t>Flexible grouping opportunities based on student need (1st and 2nd grades)</a:t>
            </a:r>
          </a:p>
          <a:p>
            <a:pPr marL="285750" indent="-285750">
              <a:buFont typeface="Arial" panose="020B0604020202020204" pitchFamily="34" charset="0"/>
              <a:buChar char="•"/>
            </a:pPr>
            <a:r>
              <a:rPr lang="en-US" sz="2800" dirty="0"/>
              <a:t>ELA supports kindergarten (ECRI, reading specialist focus, Fundations coaching from DCIU)</a:t>
            </a:r>
          </a:p>
          <a:p>
            <a:pPr marL="285750" indent="-285750">
              <a:buFont typeface="Arial" panose="020B0604020202020204" pitchFamily="34" charset="0"/>
              <a:buChar char="•"/>
            </a:pPr>
            <a:r>
              <a:rPr lang="en-US" sz="2800" dirty="0"/>
              <a:t>ELA supports 1st – 3rd (Reading Assist, Fundations coaching from DCIU)</a:t>
            </a:r>
          </a:p>
          <a:p>
            <a:pPr marL="285750" indent="-285750">
              <a:buFont typeface="Arial" panose="020B0604020202020204" pitchFamily="34" charset="0"/>
              <a:buChar char="•"/>
            </a:pPr>
            <a:r>
              <a:rPr lang="en-US" sz="2800" dirty="0"/>
              <a:t>PBIS &amp; Student engagement (monthly assemblies, field trips, PBIS rewards)</a:t>
            </a:r>
          </a:p>
          <a:p>
            <a:pPr marL="285750" indent="-285750">
              <a:buFont typeface="Arial" panose="020B0604020202020204" pitchFamily="34" charset="0"/>
              <a:buChar char="•"/>
            </a:pPr>
            <a:r>
              <a:rPr lang="en-US" sz="2800" dirty="0"/>
              <a:t>DCIU coaching for TDAs (Text Dependent Analysis) 3rd-5th</a:t>
            </a:r>
          </a:p>
          <a:p>
            <a:pPr marL="285750" indent="-285750">
              <a:buFont typeface="Arial" panose="020B0604020202020204" pitchFamily="34" charset="0"/>
              <a:buChar char="•"/>
            </a:pPr>
            <a:r>
              <a:rPr lang="en-US" sz="2800" dirty="0"/>
              <a:t>DCIU coaching for student engagement for mathematics (K-5</a:t>
            </a:r>
            <a:r>
              <a:rPr lang="en-US" sz="2400" dirty="0"/>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30900" y="43711"/>
            <a:ext cx="2646254" cy="26462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p:cNvSpPr/>
          <p:nvPr/>
        </p:nvSpPr>
        <p:spPr>
          <a:xfrm>
            <a:off x="15836954" y="614109"/>
            <a:ext cx="1634146" cy="1505457"/>
          </a:xfrm>
          <a:custGeom>
            <a:avLst/>
            <a:gdLst/>
            <a:ahLst/>
            <a:cxnLst/>
            <a:rect l="l" t="t" r="r" b="b"/>
            <a:pathLst>
              <a:path w="1634146" h="1505457">
                <a:moveTo>
                  <a:pt x="0" y="0"/>
                </a:moveTo>
                <a:lnTo>
                  <a:pt x="1634146" y="0"/>
                </a:lnTo>
                <a:lnTo>
                  <a:pt x="1634146" y="1505457"/>
                </a:lnTo>
                <a:lnTo>
                  <a:pt x="0" y="1505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p:cNvSpPr txBox="1"/>
          <p:nvPr/>
        </p:nvSpPr>
        <p:spPr>
          <a:xfrm>
            <a:off x="1028700" y="1849028"/>
            <a:ext cx="15879553" cy="926792"/>
          </a:xfrm>
          <a:prstGeom prst="rect">
            <a:avLst/>
          </a:prstGeom>
        </p:spPr>
        <p:txBody>
          <a:bodyPr lIns="0" tIns="0" rIns="0" bIns="0" rtlCol="0" anchor="t">
            <a:spAutoFit/>
          </a:bodyPr>
          <a:lstStyle/>
          <a:p>
            <a:pPr algn="ctr">
              <a:lnSpc>
                <a:spcPts val="8494"/>
              </a:lnSpc>
              <a:spcBef>
                <a:spcPct val="0"/>
              </a:spcBef>
            </a:pPr>
            <a:r>
              <a:rPr lang="en-US" sz="4000" dirty="0">
                <a:solidFill>
                  <a:srgbClr val="000000"/>
                </a:solidFill>
                <a:latin typeface="Lato Bold"/>
              </a:rPr>
              <a:t>Design Thinking Digital Academy</a:t>
            </a:r>
          </a:p>
        </p:txBody>
      </p:sp>
      <p:sp>
        <p:nvSpPr>
          <p:cNvPr id="10" name="TextBox 9">
            <a:extLst>
              <a:ext uri="{FF2B5EF4-FFF2-40B4-BE49-F238E27FC236}">
                <a16:creationId xmlns:a16="http://schemas.microsoft.com/office/drawing/2014/main" id="{9D615366-EFDC-4D08-C947-D2ABB9A24F75}"/>
              </a:ext>
            </a:extLst>
          </p:cNvPr>
          <p:cNvSpPr txBox="1"/>
          <p:nvPr/>
        </p:nvSpPr>
        <p:spPr>
          <a:xfrm>
            <a:off x="906253" y="4652320"/>
            <a:ext cx="16002000" cy="1815882"/>
          </a:xfrm>
          <a:prstGeom prst="rect">
            <a:avLst/>
          </a:prstGeom>
          <a:noFill/>
        </p:spPr>
        <p:txBody>
          <a:bodyPr wrap="square">
            <a:spAutoFit/>
          </a:bodyPr>
          <a:lstStyle/>
          <a:p>
            <a:r>
              <a:rPr lang="en-US" sz="2800" dirty="0"/>
              <a:t>The Design Thinking Digital Academy is the Chester Upland School District virtual learning platform. Our program currently provides academic, social-emotional and developmental support to (105) students ranging from grades 5 thru grades 12. We currently have a program staff consisting of (7) staff members. Our mission is to provide our students with quality learning environment on a virtual platform.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D3534-BCB9-94CB-3F6C-615D6A09175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F0DE468-54FC-78FD-3716-2F1912F58006}"/>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892ED2A7-DEDD-9784-B679-DB978513A5A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791FB699-DE76-B2D9-AFE2-1DC4FF2EC91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F8615BE2-7606-0A81-A5D6-45A5B591EE1D}"/>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9FF4A465-DCDD-18AB-99A5-2FFB30576E8C}"/>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64E71FF2-7AD1-D189-65C7-EA4EBB59F8C9}"/>
              </a:ext>
            </a:extLst>
          </p:cNvPr>
          <p:cNvSpPr/>
          <p:nvPr/>
        </p:nvSpPr>
        <p:spPr>
          <a:xfrm>
            <a:off x="15836954" y="614109"/>
            <a:ext cx="1634146" cy="1505457"/>
          </a:xfrm>
          <a:custGeom>
            <a:avLst/>
            <a:gdLst/>
            <a:ahLst/>
            <a:cxnLst/>
            <a:rect l="l" t="t" r="r" b="b"/>
            <a:pathLst>
              <a:path w="1634146" h="1505457">
                <a:moveTo>
                  <a:pt x="0" y="0"/>
                </a:moveTo>
                <a:lnTo>
                  <a:pt x="1634146" y="0"/>
                </a:lnTo>
                <a:lnTo>
                  <a:pt x="1634146" y="1505457"/>
                </a:lnTo>
                <a:lnTo>
                  <a:pt x="0" y="1505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10A0865C-094E-E0A0-68D4-4D2CBB9EA628}"/>
              </a:ext>
            </a:extLst>
          </p:cNvPr>
          <p:cNvSpPr txBox="1"/>
          <p:nvPr/>
        </p:nvSpPr>
        <p:spPr>
          <a:xfrm>
            <a:off x="1028700" y="1849028"/>
            <a:ext cx="15879553" cy="104604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Design Thinking Digital Academy</a:t>
            </a:r>
          </a:p>
        </p:txBody>
      </p:sp>
      <p:sp>
        <p:nvSpPr>
          <p:cNvPr id="10" name="TextBox 9">
            <a:extLst>
              <a:ext uri="{FF2B5EF4-FFF2-40B4-BE49-F238E27FC236}">
                <a16:creationId xmlns:a16="http://schemas.microsoft.com/office/drawing/2014/main" id="{DDBFAB36-B129-58DA-58A9-D316152588DF}"/>
              </a:ext>
            </a:extLst>
          </p:cNvPr>
          <p:cNvSpPr txBox="1"/>
          <p:nvPr/>
        </p:nvSpPr>
        <p:spPr>
          <a:xfrm>
            <a:off x="1028700" y="3676798"/>
            <a:ext cx="15879553" cy="5262979"/>
          </a:xfrm>
          <a:prstGeom prst="rect">
            <a:avLst/>
          </a:prstGeom>
          <a:noFill/>
        </p:spPr>
        <p:txBody>
          <a:bodyPr wrap="square">
            <a:spAutoFit/>
          </a:bodyPr>
          <a:lstStyle/>
          <a:p>
            <a:r>
              <a:rPr lang="en-US" sz="2800" dirty="0"/>
              <a:t>Three goals for the enhancement of our Design Thinking Digital Academy:</a:t>
            </a:r>
          </a:p>
          <a:p>
            <a:endParaRPr lang="en-US" sz="2800" dirty="0"/>
          </a:p>
          <a:p>
            <a:r>
              <a:rPr lang="en-US" sz="2800" dirty="0"/>
              <a:t>1. Embed a technology training workshop for all students enrolling in the Digital Academy. This will increase student enrollment as well as student attendance.</a:t>
            </a:r>
          </a:p>
          <a:p>
            <a:endParaRPr lang="en-US" sz="2800" dirty="0"/>
          </a:p>
          <a:p>
            <a:r>
              <a:rPr lang="en-US" sz="2800" dirty="0"/>
              <a:t>2. Expand our virtual learning platform to provide our students with additional resources such as; educational virtual tours, career and college virtual tours, and lastly, academic research tours virtually. With this concept implemented in our program, more students will be attracted to the program and remain engaged in our academics.</a:t>
            </a:r>
          </a:p>
          <a:p>
            <a:endParaRPr lang="en-US" sz="2800" dirty="0"/>
          </a:p>
          <a:p>
            <a:r>
              <a:rPr lang="en-US" sz="2800" dirty="0"/>
              <a:t>3. Conduct an introductory workshop with actual lessons and curriculum so that parents and guardians can review, explore, and follow their students' academic pathways.</a:t>
            </a:r>
          </a:p>
        </p:txBody>
      </p:sp>
    </p:spTree>
    <p:extLst>
      <p:ext uri="{BB962C8B-B14F-4D97-AF65-F5344CB8AC3E}">
        <p14:creationId xmlns:p14="http://schemas.microsoft.com/office/powerpoint/2010/main" val="1866940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EAFDF-8B90-4241-3149-B18FADFFF45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344D3E8-B3F0-4A3A-0E6F-1B40236C6433}"/>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373062A3-E3B2-A995-BC2B-876A1FA79E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2F3F34C6-84FD-18EF-94A2-B0DE29BB2E7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C43D72DB-D57A-A414-88EC-BCD5ED43E25E}"/>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7D5BF7C0-A597-46A0-4ED4-85C5D6F99A1F}"/>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A5824510-C061-B6E7-6192-2E010B0DF169}"/>
              </a:ext>
            </a:extLst>
          </p:cNvPr>
          <p:cNvSpPr/>
          <p:nvPr/>
        </p:nvSpPr>
        <p:spPr>
          <a:xfrm>
            <a:off x="15836954" y="614109"/>
            <a:ext cx="1634146" cy="1505457"/>
          </a:xfrm>
          <a:custGeom>
            <a:avLst/>
            <a:gdLst/>
            <a:ahLst/>
            <a:cxnLst/>
            <a:rect l="l" t="t" r="r" b="b"/>
            <a:pathLst>
              <a:path w="1634146" h="1505457">
                <a:moveTo>
                  <a:pt x="0" y="0"/>
                </a:moveTo>
                <a:lnTo>
                  <a:pt x="1634146" y="0"/>
                </a:lnTo>
                <a:lnTo>
                  <a:pt x="1634146" y="1505457"/>
                </a:lnTo>
                <a:lnTo>
                  <a:pt x="0" y="1505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993FB683-7BA2-6E2E-3B9E-5424CCE08765}"/>
              </a:ext>
            </a:extLst>
          </p:cNvPr>
          <p:cNvSpPr txBox="1"/>
          <p:nvPr/>
        </p:nvSpPr>
        <p:spPr>
          <a:xfrm>
            <a:off x="1028700" y="1849028"/>
            <a:ext cx="15879553" cy="104604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Design Thinking Digital Academy</a:t>
            </a:r>
          </a:p>
        </p:txBody>
      </p:sp>
      <p:sp>
        <p:nvSpPr>
          <p:cNvPr id="10" name="TextBox 9">
            <a:extLst>
              <a:ext uri="{FF2B5EF4-FFF2-40B4-BE49-F238E27FC236}">
                <a16:creationId xmlns:a16="http://schemas.microsoft.com/office/drawing/2014/main" id="{112A0D55-7F1B-16DD-6F77-ED59DCC69E66}"/>
              </a:ext>
            </a:extLst>
          </p:cNvPr>
          <p:cNvSpPr txBox="1"/>
          <p:nvPr/>
        </p:nvSpPr>
        <p:spPr>
          <a:xfrm>
            <a:off x="685800" y="3566573"/>
            <a:ext cx="17602200" cy="4832092"/>
          </a:xfrm>
          <a:prstGeom prst="rect">
            <a:avLst/>
          </a:prstGeom>
          <a:noFill/>
        </p:spPr>
        <p:txBody>
          <a:bodyPr wrap="square">
            <a:spAutoFit/>
          </a:bodyPr>
          <a:lstStyle/>
          <a:p>
            <a:r>
              <a:rPr lang="en-US" sz="2800" dirty="0"/>
              <a:t>Three areas of opportunity to incorporate:</a:t>
            </a:r>
          </a:p>
          <a:p>
            <a:endParaRPr lang="en-US" sz="2800" dirty="0"/>
          </a:p>
          <a:p>
            <a:r>
              <a:rPr lang="en-US" sz="2800" dirty="0"/>
              <a:t>1. Conduct a more effective enrollment process for students and parents. This will allow both students and parents to preview all aspects of the Digital program with their students.</a:t>
            </a:r>
          </a:p>
          <a:p>
            <a:endParaRPr lang="en-US" sz="2800" dirty="0"/>
          </a:p>
          <a:p>
            <a:r>
              <a:rPr lang="en-US" sz="2800" dirty="0"/>
              <a:t>2. Increase the number of staff members for the Digital program. With additional staff members we can expand our curriculum resources and provide additional instruction across all disciplines.</a:t>
            </a:r>
          </a:p>
          <a:p>
            <a:endParaRPr lang="en-US" sz="2800" dirty="0"/>
          </a:p>
          <a:p>
            <a:r>
              <a:rPr lang="en-US" sz="2800" dirty="0"/>
              <a:t>3. Arrange offline and off-site learning opportunities that provide our students with exposure to programs such as internships, employment opportunities, and enhanced dual enrollment opportunities. Again, this added element to our program will be more inviting to students and create longevity for student engagement.</a:t>
            </a:r>
          </a:p>
        </p:txBody>
      </p:sp>
    </p:spTree>
    <p:extLst>
      <p:ext uri="{BB962C8B-B14F-4D97-AF65-F5344CB8AC3E}">
        <p14:creationId xmlns:p14="http://schemas.microsoft.com/office/powerpoint/2010/main" val="446326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95263-F8D0-80EC-DBB6-8A666F00B49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B8260F3-2D9E-96A6-C119-C3B8B644C430}"/>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5C166ECA-F281-2EF0-EB7E-C8C1DA41C00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4A0D2439-A1BE-F36A-E4C8-51BD3E27350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54FB96FA-245E-0B3F-90DB-2524F2FADF1D}"/>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8C1D51BC-BCE5-E183-2D77-5764D6FE885E}"/>
              </a:ext>
            </a:extLst>
          </p:cNvPr>
          <p:cNvSpPr/>
          <p:nvPr/>
        </p:nvSpPr>
        <p:spPr>
          <a:xfrm flipV="1">
            <a:off x="0" y="-50473"/>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72FE5E21-DD97-BB6C-77BD-929676B1B4E9}"/>
              </a:ext>
            </a:extLst>
          </p:cNvPr>
          <p:cNvSpPr/>
          <p:nvPr/>
        </p:nvSpPr>
        <p:spPr>
          <a:xfrm>
            <a:off x="15836954" y="614109"/>
            <a:ext cx="1634146" cy="1505457"/>
          </a:xfrm>
          <a:custGeom>
            <a:avLst/>
            <a:gdLst/>
            <a:ahLst/>
            <a:cxnLst/>
            <a:rect l="l" t="t" r="r" b="b"/>
            <a:pathLst>
              <a:path w="1634146" h="1505457">
                <a:moveTo>
                  <a:pt x="0" y="0"/>
                </a:moveTo>
                <a:lnTo>
                  <a:pt x="1634146" y="0"/>
                </a:lnTo>
                <a:lnTo>
                  <a:pt x="1634146" y="1505457"/>
                </a:lnTo>
                <a:lnTo>
                  <a:pt x="0" y="1505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3D9CEA6C-9A4F-9BF4-0825-3D444A7667B5}"/>
              </a:ext>
            </a:extLst>
          </p:cNvPr>
          <p:cNvSpPr txBox="1"/>
          <p:nvPr/>
        </p:nvSpPr>
        <p:spPr>
          <a:xfrm>
            <a:off x="1028700" y="1849028"/>
            <a:ext cx="15879553" cy="98328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College &amp;  Career Acceptances</a:t>
            </a:r>
          </a:p>
        </p:txBody>
      </p:sp>
      <p:sp>
        <p:nvSpPr>
          <p:cNvPr id="17" name="Content Placeholder 16">
            <a:extLst>
              <a:ext uri="{FF2B5EF4-FFF2-40B4-BE49-F238E27FC236}">
                <a16:creationId xmlns:a16="http://schemas.microsoft.com/office/drawing/2014/main" id="{A174CC50-F4C9-1567-0C68-D572EA832537}"/>
              </a:ext>
            </a:extLst>
          </p:cNvPr>
          <p:cNvSpPr>
            <a:spLocks noGrp="1"/>
          </p:cNvSpPr>
          <p:nvPr>
            <p:ph sz="half" idx="1"/>
          </p:nvPr>
        </p:nvSpPr>
        <p:spPr>
          <a:xfrm>
            <a:off x="1905000" y="2832310"/>
            <a:ext cx="7543800" cy="7187989"/>
          </a:xfrm>
        </p:spPr>
        <p:txBody>
          <a:bodyPr>
            <a:noAutofit/>
          </a:bodyPr>
          <a:lstStyle/>
          <a:p>
            <a:r>
              <a:rPr lang="en-US" sz="4000" dirty="0"/>
              <a:t>University of Maryland Eastern Shore </a:t>
            </a:r>
          </a:p>
          <a:p>
            <a:r>
              <a:rPr lang="en-US" sz="4000" dirty="0"/>
              <a:t>Neumann University</a:t>
            </a:r>
          </a:p>
          <a:p>
            <a:r>
              <a:rPr lang="en-US" sz="4000" dirty="0"/>
              <a:t>Clark Atlanta University</a:t>
            </a:r>
          </a:p>
          <a:p>
            <a:r>
              <a:rPr lang="en-US" sz="4000" dirty="0"/>
              <a:t>Cheyney University</a:t>
            </a:r>
          </a:p>
          <a:p>
            <a:r>
              <a:rPr lang="en-US" sz="4000" dirty="0"/>
              <a:t>Fisk University</a:t>
            </a:r>
          </a:p>
          <a:p>
            <a:r>
              <a:rPr lang="en-US" sz="4000" dirty="0"/>
              <a:t>Lasalle University</a:t>
            </a:r>
          </a:p>
          <a:p>
            <a:r>
              <a:rPr lang="en-US" sz="4000" dirty="0"/>
              <a:t>Temple University </a:t>
            </a:r>
          </a:p>
        </p:txBody>
      </p:sp>
      <p:sp>
        <p:nvSpPr>
          <p:cNvPr id="21" name="Content Placeholder 20">
            <a:extLst>
              <a:ext uri="{FF2B5EF4-FFF2-40B4-BE49-F238E27FC236}">
                <a16:creationId xmlns:a16="http://schemas.microsoft.com/office/drawing/2014/main" id="{80FC52C2-C616-DEC2-46CD-BE515AE4CBC2}"/>
              </a:ext>
            </a:extLst>
          </p:cNvPr>
          <p:cNvSpPr>
            <a:spLocks noGrp="1"/>
          </p:cNvSpPr>
          <p:nvPr>
            <p:ph sz="half" idx="2"/>
          </p:nvPr>
        </p:nvSpPr>
        <p:spPr>
          <a:xfrm>
            <a:off x="9654000" y="2832310"/>
            <a:ext cx="5924986" cy="6502190"/>
          </a:xfrm>
        </p:spPr>
        <p:txBody>
          <a:bodyPr/>
          <a:lstStyle/>
          <a:p>
            <a:r>
              <a:rPr lang="en-US" sz="4000" dirty="0"/>
              <a:t>Rutgers University</a:t>
            </a:r>
          </a:p>
          <a:p>
            <a:r>
              <a:rPr lang="en-US" sz="4000" dirty="0"/>
              <a:t>University of Michigan-Flint</a:t>
            </a:r>
          </a:p>
          <a:p>
            <a:r>
              <a:rPr lang="en-US" sz="4000" dirty="0"/>
              <a:t>Lincoln University</a:t>
            </a:r>
          </a:p>
          <a:p>
            <a:r>
              <a:rPr lang="en-US" sz="4000" dirty="0"/>
              <a:t>Bloomsburg University</a:t>
            </a:r>
          </a:p>
          <a:p>
            <a:r>
              <a:rPr lang="en-US" sz="4000" dirty="0"/>
              <a:t>Lock Haven University</a:t>
            </a:r>
          </a:p>
          <a:p>
            <a:r>
              <a:rPr lang="en-US" sz="4000" dirty="0"/>
              <a:t>Mansfield University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Daytona State University </a:t>
            </a:r>
          </a:p>
          <a:p>
            <a:endParaRPr lang="en-US" dirty="0"/>
          </a:p>
        </p:txBody>
      </p:sp>
    </p:spTree>
    <p:extLst>
      <p:ext uri="{BB962C8B-B14F-4D97-AF65-F5344CB8AC3E}">
        <p14:creationId xmlns:p14="http://schemas.microsoft.com/office/powerpoint/2010/main" val="11900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17250-27F5-30CB-D2EF-FF6EB72D50A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6EB3595-577E-8BA4-D556-75B5855D34B1}"/>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CF25F212-C42C-4F4D-7D53-CE461D878D9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CB6E0326-7C28-230E-157D-16DB8B29510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33CD53B6-AF16-6905-69A2-5E8733C65EDA}"/>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8E6449B2-A7F1-D663-D047-C85E39BBBE41}"/>
              </a:ext>
            </a:extLst>
          </p:cNvPr>
          <p:cNvSpPr/>
          <p:nvPr/>
        </p:nvSpPr>
        <p:spPr>
          <a:xfrm flipV="1">
            <a:off x="0" y="-50473"/>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4CD0BDFB-5C65-1718-8342-9A7095A0A82A}"/>
              </a:ext>
            </a:extLst>
          </p:cNvPr>
          <p:cNvSpPr/>
          <p:nvPr/>
        </p:nvSpPr>
        <p:spPr>
          <a:xfrm>
            <a:off x="15836954" y="614109"/>
            <a:ext cx="1634146" cy="1505457"/>
          </a:xfrm>
          <a:custGeom>
            <a:avLst/>
            <a:gdLst/>
            <a:ahLst/>
            <a:cxnLst/>
            <a:rect l="l" t="t" r="r" b="b"/>
            <a:pathLst>
              <a:path w="1634146" h="1505457">
                <a:moveTo>
                  <a:pt x="0" y="0"/>
                </a:moveTo>
                <a:lnTo>
                  <a:pt x="1634146" y="0"/>
                </a:lnTo>
                <a:lnTo>
                  <a:pt x="1634146" y="1505457"/>
                </a:lnTo>
                <a:lnTo>
                  <a:pt x="0" y="1505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0DF1843E-5E90-6A59-2AA7-443BD80F34FE}"/>
              </a:ext>
            </a:extLst>
          </p:cNvPr>
          <p:cNvSpPr txBox="1"/>
          <p:nvPr/>
        </p:nvSpPr>
        <p:spPr>
          <a:xfrm>
            <a:off x="1028700" y="1849028"/>
            <a:ext cx="15879553" cy="98328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College &amp;  Career Acceptances</a:t>
            </a:r>
          </a:p>
        </p:txBody>
      </p:sp>
      <p:sp>
        <p:nvSpPr>
          <p:cNvPr id="17" name="Content Placeholder 16">
            <a:extLst>
              <a:ext uri="{FF2B5EF4-FFF2-40B4-BE49-F238E27FC236}">
                <a16:creationId xmlns:a16="http://schemas.microsoft.com/office/drawing/2014/main" id="{A9EAB728-DD6B-C71C-9D00-27C2117E2BC5}"/>
              </a:ext>
            </a:extLst>
          </p:cNvPr>
          <p:cNvSpPr>
            <a:spLocks noGrp="1"/>
          </p:cNvSpPr>
          <p:nvPr>
            <p:ph sz="half" idx="1"/>
          </p:nvPr>
        </p:nvSpPr>
        <p:spPr>
          <a:xfrm>
            <a:off x="2019300" y="3281474"/>
            <a:ext cx="7429500" cy="6738825"/>
          </a:xfrm>
        </p:spPr>
        <p:txBody>
          <a:bodyPr>
            <a:noAutofit/>
          </a:bodyPr>
          <a:lstStyle/>
          <a:p>
            <a:r>
              <a:rPr lang="en-US" sz="3600" dirty="0"/>
              <a:t>Penn West University</a:t>
            </a:r>
          </a:p>
          <a:p>
            <a:r>
              <a:rPr lang="en-US" sz="3600" dirty="0"/>
              <a:t>Delaware County Community College</a:t>
            </a:r>
          </a:p>
          <a:p>
            <a:r>
              <a:rPr lang="en-US" sz="3600" dirty="0"/>
              <a:t>Delaware State University </a:t>
            </a:r>
          </a:p>
          <a:p>
            <a:r>
              <a:rPr lang="en-US" sz="3600" dirty="0"/>
              <a:t>Widener University</a:t>
            </a:r>
          </a:p>
          <a:p>
            <a:r>
              <a:rPr lang="en-US" sz="3600" dirty="0"/>
              <a:t>Winston Salem State University </a:t>
            </a:r>
          </a:p>
          <a:p>
            <a:r>
              <a:rPr lang="en-US" sz="3600" dirty="0"/>
              <a:t>Livingstone College</a:t>
            </a:r>
          </a:p>
          <a:p>
            <a:r>
              <a:rPr lang="en-US" sz="3600" dirty="0"/>
              <a:t>Lane College</a:t>
            </a:r>
          </a:p>
          <a:p>
            <a:r>
              <a:rPr lang="en-US" sz="3600" dirty="0"/>
              <a:t>Tougaloo College</a:t>
            </a:r>
          </a:p>
          <a:p>
            <a:endParaRPr lang="en-US" dirty="0"/>
          </a:p>
        </p:txBody>
      </p:sp>
      <p:sp>
        <p:nvSpPr>
          <p:cNvPr id="10" name="Content Placeholder 9">
            <a:extLst>
              <a:ext uri="{FF2B5EF4-FFF2-40B4-BE49-F238E27FC236}">
                <a16:creationId xmlns:a16="http://schemas.microsoft.com/office/drawing/2014/main" id="{82E469A3-1D4E-327E-85CE-0D353D11D395}"/>
              </a:ext>
            </a:extLst>
          </p:cNvPr>
          <p:cNvSpPr>
            <a:spLocks noGrp="1"/>
          </p:cNvSpPr>
          <p:nvPr>
            <p:ph sz="half" idx="2"/>
          </p:nvPr>
        </p:nvSpPr>
        <p:spPr>
          <a:xfrm>
            <a:off x="9448800" y="3281474"/>
            <a:ext cx="5882100" cy="6053026"/>
          </a:xfrm>
        </p:spPr>
        <p:txBody>
          <a:bodyPr>
            <a:normAutofit/>
          </a:bodyPr>
          <a:lstStyle/>
          <a:p>
            <a:r>
              <a:rPr lang="en-US" sz="3600" dirty="0"/>
              <a:t>Virginia State University</a:t>
            </a:r>
          </a:p>
          <a:p>
            <a:r>
              <a:rPr lang="en-US" sz="3600" dirty="0"/>
              <a:t>Johnson C. Smith</a:t>
            </a:r>
          </a:p>
          <a:p>
            <a:r>
              <a:rPr lang="en-US" sz="3600" dirty="0"/>
              <a:t>Elizabeth State University</a:t>
            </a:r>
          </a:p>
          <a:p>
            <a:r>
              <a:rPr lang="en-US" sz="3600" dirty="0"/>
              <a:t>Vorhees University</a:t>
            </a:r>
          </a:p>
          <a:p>
            <a:r>
              <a:rPr lang="en-US" sz="3600" dirty="0"/>
              <a:t>Benedict College</a:t>
            </a:r>
          </a:p>
          <a:p>
            <a:r>
              <a:rPr lang="en-US" sz="3600" dirty="0"/>
              <a:t>Wiley University</a:t>
            </a:r>
          </a:p>
          <a:p>
            <a:r>
              <a:rPr lang="en-US" sz="3600" dirty="0"/>
              <a:t>North Carolina Central University</a:t>
            </a:r>
          </a:p>
          <a:p>
            <a:r>
              <a:rPr lang="en-US" sz="3600" dirty="0"/>
              <a:t>Fayetteville State University</a:t>
            </a:r>
          </a:p>
        </p:txBody>
      </p:sp>
    </p:spTree>
    <p:extLst>
      <p:ext uri="{BB962C8B-B14F-4D97-AF65-F5344CB8AC3E}">
        <p14:creationId xmlns:p14="http://schemas.microsoft.com/office/powerpoint/2010/main" val="1859254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80625" y="0"/>
            <a:ext cx="7707375" cy="10287000"/>
          </a:xfrm>
          <a:custGeom>
            <a:avLst/>
            <a:gdLst/>
            <a:ahLst/>
            <a:cxnLst/>
            <a:rect l="l" t="t" r="r" b="b"/>
            <a:pathLst>
              <a:path w="7707375" h="10287000">
                <a:moveTo>
                  <a:pt x="0" y="0"/>
                </a:moveTo>
                <a:lnTo>
                  <a:pt x="7707375" y="0"/>
                </a:lnTo>
                <a:lnTo>
                  <a:pt x="7707375" y="10287000"/>
                </a:lnTo>
                <a:lnTo>
                  <a:pt x="0" y="10287000"/>
                </a:lnTo>
                <a:lnTo>
                  <a:pt x="0" y="0"/>
                </a:lnTo>
                <a:close/>
              </a:path>
            </a:pathLst>
          </a:custGeom>
          <a:blipFill>
            <a:blip r:embed="rId2"/>
            <a:stretch>
              <a:fillRect l="-506" r="-2709"/>
            </a:stretch>
          </a:blipFill>
        </p:spPr>
        <p:txBody>
          <a:bodyPr/>
          <a:lstStyle/>
          <a:p>
            <a:endParaRPr lang="en-US" dirty="0"/>
          </a:p>
        </p:txBody>
      </p:sp>
      <p:sp>
        <p:nvSpPr>
          <p:cNvPr id="3" name="Freeform 3"/>
          <p:cNvSpPr/>
          <p:nvPr/>
        </p:nvSpPr>
        <p:spPr>
          <a:xfrm>
            <a:off x="15046595" y="7946304"/>
            <a:ext cx="6829544" cy="4114800"/>
          </a:xfrm>
          <a:custGeom>
            <a:avLst/>
            <a:gdLst/>
            <a:ahLst/>
            <a:cxnLst/>
            <a:rect l="l" t="t" r="r" b="b"/>
            <a:pathLst>
              <a:path w="6829544" h="4114800">
                <a:moveTo>
                  <a:pt x="0" y="0"/>
                </a:moveTo>
                <a:lnTo>
                  <a:pt x="6829544" y="0"/>
                </a:lnTo>
                <a:lnTo>
                  <a:pt x="68295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p:cNvSpPr/>
          <p:nvPr/>
        </p:nvSpPr>
        <p:spPr>
          <a:xfrm rot="-3146093" flipV="1">
            <a:off x="-2140015" y="-2766981"/>
            <a:ext cx="7247662" cy="4366717"/>
          </a:xfrm>
          <a:custGeom>
            <a:avLst/>
            <a:gdLst/>
            <a:ahLst/>
            <a:cxnLst/>
            <a:rect l="l" t="t" r="r" b="b"/>
            <a:pathLst>
              <a:path w="7247662" h="4366717">
                <a:moveTo>
                  <a:pt x="0" y="4366716"/>
                </a:moveTo>
                <a:lnTo>
                  <a:pt x="7247662" y="4366716"/>
                </a:lnTo>
                <a:lnTo>
                  <a:pt x="7247662" y="0"/>
                </a:lnTo>
                <a:lnTo>
                  <a:pt x="0" y="0"/>
                </a:lnTo>
                <a:lnTo>
                  <a:pt x="0" y="436671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5" name="Group 5"/>
          <p:cNvGrpSpPr/>
          <p:nvPr/>
        </p:nvGrpSpPr>
        <p:grpSpPr>
          <a:xfrm>
            <a:off x="9144000" y="4488480"/>
            <a:ext cx="1781799" cy="178179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8" name="Freeform 8"/>
          <p:cNvSpPr/>
          <p:nvPr/>
        </p:nvSpPr>
        <p:spPr>
          <a:xfrm>
            <a:off x="8557507" y="2331878"/>
            <a:ext cx="842111" cy="1024693"/>
          </a:xfrm>
          <a:custGeom>
            <a:avLst/>
            <a:gdLst/>
            <a:ahLst/>
            <a:cxnLst/>
            <a:rect l="l" t="t" r="r" b="b"/>
            <a:pathLst>
              <a:path w="842111" h="1024693">
                <a:moveTo>
                  <a:pt x="0" y="0"/>
                </a:moveTo>
                <a:lnTo>
                  <a:pt x="842111" y="0"/>
                </a:lnTo>
                <a:lnTo>
                  <a:pt x="842111" y="1024693"/>
                </a:lnTo>
                <a:lnTo>
                  <a:pt x="0" y="10246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9" name="Freeform 9"/>
          <p:cNvSpPr/>
          <p:nvPr/>
        </p:nvSpPr>
        <p:spPr>
          <a:xfrm>
            <a:off x="9489174" y="4825598"/>
            <a:ext cx="1091452" cy="1107562"/>
          </a:xfrm>
          <a:custGeom>
            <a:avLst/>
            <a:gdLst/>
            <a:ahLst/>
            <a:cxnLst/>
            <a:rect l="l" t="t" r="r" b="b"/>
            <a:pathLst>
              <a:path w="1091452" h="1107562">
                <a:moveTo>
                  <a:pt x="0" y="0"/>
                </a:moveTo>
                <a:lnTo>
                  <a:pt x="1091451" y="0"/>
                </a:lnTo>
                <a:lnTo>
                  <a:pt x="1091451" y="1107562"/>
                </a:lnTo>
                <a:lnTo>
                  <a:pt x="0" y="11075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0" name="TextBox 10"/>
          <p:cNvSpPr txBox="1"/>
          <p:nvPr/>
        </p:nvSpPr>
        <p:spPr>
          <a:xfrm>
            <a:off x="1028700" y="1028700"/>
            <a:ext cx="8370918" cy="742950"/>
          </a:xfrm>
          <a:prstGeom prst="rect">
            <a:avLst/>
          </a:prstGeom>
        </p:spPr>
        <p:txBody>
          <a:bodyPr lIns="0" tIns="0" rIns="0" bIns="0" rtlCol="0" anchor="t">
            <a:spAutoFit/>
          </a:bodyPr>
          <a:lstStyle/>
          <a:p>
            <a:pPr>
              <a:lnSpc>
                <a:spcPts val="5879"/>
              </a:lnSpc>
            </a:pPr>
            <a:r>
              <a:rPr lang="en-US" sz="4899" dirty="0">
                <a:solidFill>
                  <a:srgbClr val="000000"/>
                </a:solidFill>
                <a:latin typeface="Lato Bold"/>
              </a:rPr>
              <a:t>Social Emotional Learning </a:t>
            </a:r>
          </a:p>
        </p:txBody>
      </p:sp>
      <p:sp>
        <p:nvSpPr>
          <p:cNvPr id="11" name="TextBox 11"/>
          <p:cNvSpPr txBox="1"/>
          <p:nvPr/>
        </p:nvSpPr>
        <p:spPr>
          <a:xfrm>
            <a:off x="518089" y="2307879"/>
            <a:ext cx="8460474" cy="7924800"/>
          </a:xfrm>
          <a:prstGeom prst="rect">
            <a:avLst/>
          </a:prstGeom>
        </p:spPr>
        <p:txBody>
          <a:bodyPr lIns="0" tIns="0" rIns="0" bIns="0" rtlCol="0" anchor="t">
            <a:spAutoFit/>
          </a:bodyPr>
          <a:lstStyle/>
          <a:p>
            <a:pPr algn="just">
              <a:lnSpc>
                <a:spcPts val="3951"/>
              </a:lnSpc>
            </a:pPr>
            <a:r>
              <a:rPr lang="en-US" sz="3292" dirty="0">
                <a:solidFill>
                  <a:srgbClr val="000000"/>
                </a:solidFill>
                <a:latin typeface="Lato"/>
              </a:rPr>
              <a:t>Positive Action continues to be implemented in schools across the district as Tier 1 support for SEL. To enhance SEL implementation, all schools were provided a monthly SEL calendar. </a:t>
            </a:r>
          </a:p>
          <a:p>
            <a:pPr algn="just">
              <a:lnSpc>
                <a:spcPts val="3951"/>
              </a:lnSpc>
            </a:pPr>
            <a:endParaRPr lang="en-US" sz="3292" dirty="0">
              <a:solidFill>
                <a:srgbClr val="000000"/>
              </a:solidFill>
              <a:latin typeface="Lato"/>
            </a:endParaRPr>
          </a:p>
          <a:p>
            <a:pPr algn="just">
              <a:lnSpc>
                <a:spcPts val="3951"/>
              </a:lnSpc>
            </a:pPr>
            <a:r>
              <a:rPr lang="en-US" sz="3292" dirty="0">
                <a:solidFill>
                  <a:srgbClr val="000000"/>
                </a:solidFill>
                <a:latin typeface="Lato"/>
              </a:rPr>
              <a:t>Each month focuses on a different aspect of SEL with discussion topics or short activities that can even be combined with lessons in the classroom. These activities are designed to be quick but impactful. For example, on February 1st, the calendar says to “compliment someone’s effort or hard work”. This can be written on the board, discussed, announcements, etc.  </a:t>
            </a:r>
          </a:p>
          <a:p>
            <a:pPr algn="just">
              <a:lnSpc>
                <a:spcPts val="3951"/>
              </a:lnSpc>
            </a:pPr>
            <a:endParaRPr lang="en-US" sz="3292" dirty="0">
              <a:solidFill>
                <a:srgbClr val="000000"/>
              </a:solidFill>
              <a:latin typeface="La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143500"/>
            <a:ext cx="9659969" cy="5143500"/>
            <a:chOff x="0" y="0"/>
            <a:chExt cx="12879958" cy="6858000"/>
          </a:xfrm>
        </p:grpSpPr>
        <p:pic>
          <p:nvPicPr>
            <p:cNvPr id="3" name="Picture 3"/>
            <p:cNvPicPr>
              <a:picLocks noChangeAspect="1"/>
            </p:cNvPicPr>
            <p:nvPr/>
          </p:nvPicPr>
          <p:blipFill>
            <a:blip r:embed="rId2"/>
            <a:srcRect l="700" r="700"/>
            <a:stretch>
              <a:fillRect/>
            </a:stretch>
          </p:blipFill>
          <p:spPr>
            <a:xfrm>
              <a:off x="0" y="0"/>
              <a:ext cx="12879958" cy="6858000"/>
            </a:xfrm>
            <a:prstGeom prst="rect">
              <a:avLst/>
            </a:prstGeom>
          </p:spPr>
        </p:pic>
      </p:grpSp>
      <p:sp>
        <p:nvSpPr>
          <p:cNvPr id="4" name="Freeform 4"/>
          <p:cNvSpPr/>
          <p:nvPr/>
        </p:nvSpPr>
        <p:spPr>
          <a:xfrm flipH="1" flipV="1">
            <a:off x="-2095289" y="-297119"/>
            <a:ext cx="8166658" cy="1663957"/>
          </a:xfrm>
          <a:custGeom>
            <a:avLst/>
            <a:gdLst/>
            <a:ahLst/>
            <a:cxnLst/>
            <a:rect l="l" t="t" r="r" b="b"/>
            <a:pathLst>
              <a:path w="8166658" h="1663957">
                <a:moveTo>
                  <a:pt x="8166658" y="1663957"/>
                </a:moveTo>
                <a:lnTo>
                  <a:pt x="0" y="1663957"/>
                </a:lnTo>
                <a:lnTo>
                  <a:pt x="0" y="0"/>
                </a:lnTo>
                <a:lnTo>
                  <a:pt x="8166658" y="0"/>
                </a:lnTo>
                <a:lnTo>
                  <a:pt x="8166658" y="1663957"/>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Freeform 5"/>
          <p:cNvSpPr/>
          <p:nvPr/>
        </p:nvSpPr>
        <p:spPr>
          <a:xfrm>
            <a:off x="9229742" y="5815671"/>
            <a:ext cx="9135538" cy="2271054"/>
          </a:xfrm>
          <a:custGeom>
            <a:avLst/>
            <a:gdLst/>
            <a:ahLst/>
            <a:cxnLst/>
            <a:rect l="l" t="t" r="r" b="b"/>
            <a:pathLst>
              <a:path w="9135538" h="2271054">
                <a:moveTo>
                  <a:pt x="0" y="0"/>
                </a:moveTo>
                <a:lnTo>
                  <a:pt x="9135538" y="0"/>
                </a:lnTo>
                <a:lnTo>
                  <a:pt x="9135538" y="2271054"/>
                </a:lnTo>
                <a:lnTo>
                  <a:pt x="0" y="2271054"/>
                </a:lnTo>
                <a:lnTo>
                  <a:pt x="0" y="0"/>
                </a:lnTo>
                <a:close/>
              </a:path>
            </a:pathLst>
          </a:custGeom>
          <a:blipFill>
            <a:blip r:embed="rId5"/>
            <a:stretch>
              <a:fillRect/>
            </a:stretch>
          </a:blipFill>
        </p:spPr>
        <p:txBody>
          <a:bodyPr/>
          <a:lstStyle/>
          <a:p>
            <a:endParaRPr lang="en-US" dirty="0"/>
          </a:p>
        </p:txBody>
      </p:sp>
      <p:sp>
        <p:nvSpPr>
          <p:cNvPr id="6" name="TextBox 6"/>
          <p:cNvSpPr txBox="1"/>
          <p:nvPr/>
        </p:nvSpPr>
        <p:spPr>
          <a:xfrm>
            <a:off x="11337760" y="7653338"/>
            <a:ext cx="8718451" cy="866775"/>
          </a:xfrm>
          <a:prstGeom prst="rect">
            <a:avLst/>
          </a:prstGeom>
        </p:spPr>
        <p:txBody>
          <a:bodyPr lIns="0" tIns="0" rIns="0" bIns="0" rtlCol="0" anchor="t">
            <a:spAutoFit/>
          </a:bodyPr>
          <a:lstStyle/>
          <a:p>
            <a:pPr>
              <a:lnSpc>
                <a:spcPts val="6839"/>
              </a:lnSpc>
            </a:pPr>
            <a:r>
              <a:rPr lang="en-US" sz="5699" dirty="0">
                <a:solidFill>
                  <a:srgbClr val="000000"/>
                </a:solidFill>
                <a:latin typeface="Lato Bold"/>
              </a:rPr>
              <a:t>Safety Program</a:t>
            </a:r>
          </a:p>
        </p:txBody>
      </p:sp>
      <p:sp>
        <p:nvSpPr>
          <p:cNvPr id="7" name="TextBox 7"/>
          <p:cNvSpPr txBox="1"/>
          <p:nvPr/>
        </p:nvSpPr>
        <p:spPr>
          <a:xfrm>
            <a:off x="1418397" y="1133475"/>
            <a:ext cx="24758228" cy="3699195"/>
          </a:xfrm>
          <a:prstGeom prst="rect">
            <a:avLst/>
          </a:prstGeom>
        </p:spPr>
        <p:txBody>
          <a:bodyPr lIns="0" tIns="0" rIns="0" bIns="0" rtlCol="0" anchor="t">
            <a:spAutoFit/>
          </a:bodyPr>
          <a:lstStyle/>
          <a:p>
            <a:pPr marL="858032" lvl="1" indent="-429016" algn="just">
              <a:lnSpc>
                <a:spcPts val="3616"/>
              </a:lnSpc>
              <a:buFont typeface="Arial"/>
              <a:buChar char="•"/>
            </a:pPr>
            <a:r>
              <a:rPr lang="en-US" sz="3974" spc="-162" dirty="0">
                <a:solidFill>
                  <a:srgbClr val="000000"/>
                </a:solidFill>
                <a:latin typeface="Lato"/>
              </a:rPr>
              <a:t>All district buses will be modernized with photo enforcement technology </a:t>
            </a:r>
          </a:p>
          <a:p>
            <a:pPr algn="just">
              <a:lnSpc>
                <a:spcPts val="3616"/>
              </a:lnSpc>
            </a:pPr>
            <a:r>
              <a:rPr lang="en-US" sz="3974" spc="-162" dirty="0">
                <a:solidFill>
                  <a:srgbClr val="000000"/>
                </a:solidFill>
                <a:latin typeface="Lato"/>
              </a:rPr>
              <a:t>to tackle illegal passings</a:t>
            </a:r>
          </a:p>
          <a:p>
            <a:pPr algn="just">
              <a:lnSpc>
                <a:spcPts val="3616"/>
              </a:lnSpc>
            </a:pPr>
            <a:endParaRPr lang="en-US" sz="3974" spc="-162" dirty="0">
              <a:solidFill>
                <a:srgbClr val="000000"/>
              </a:solidFill>
              <a:latin typeface="Lato"/>
            </a:endParaRPr>
          </a:p>
          <a:p>
            <a:pPr marL="858032" lvl="1" indent="-429016" algn="just">
              <a:lnSpc>
                <a:spcPts val="3616"/>
              </a:lnSpc>
              <a:buFont typeface="Arial"/>
              <a:buChar char="•"/>
            </a:pPr>
            <a:r>
              <a:rPr lang="en-US" sz="3974" spc="-162" dirty="0">
                <a:solidFill>
                  <a:srgbClr val="000000"/>
                </a:solidFill>
                <a:latin typeface="Lato Bold"/>
              </a:rPr>
              <a:t>Education campaign</a:t>
            </a:r>
            <a:r>
              <a:rPr lang="en-US" sz="3974" spc="-162" dirty="0">
                <a:solidFill>
                  <a:srgbClr val="000000"/>
                </a:solidFill>
                <a:latin typeface="Lato"/>
              </a:rPr>
              <a:t> (started December 2023)</a:t>
            </a:r>
          </a:p>
          <a:p>
            <a:pPr algn="just">
              <a:lnSpc>
                <a:spcPts val="3616"/>
              </a:lnSpc>
            </a:pPr>
            <a:endParaRPr lang="en-US" sz="3974" spc="-162" dirty="0">
              <a:solidFill>
                <a:srgbClr val="000000"/>
              </a:solidFill>
              <a:latin typeface="Lato"/>
            </a:endParaRPr>
          </a:p>
          <a:p>
            <a:pPr marL="858032" lvl="1" indent="-429016" algn="just">
              <a:lnSpc>
                <a:spcPts val="3616"/>
              </a:lnSpc>
              <a:buFont typeface="Arial"/>
              <a:buChar char="•"/>
            </a:pPr>
            <a:r>
              <a:rPr lang="en-US" sz="3974" spc="-162" dirty="0">
                <a:solidFill>
                  <a:srgbClr val="000000"/>
                </a:solidFill>
                <a:latin typeface="Lato Bold"/>
              </a:rPr>
              <a:t>Equipment Installation </a:t>
            </a:r>
            <a:r>
              <a:rPr lang="en-US" sz="3974" spc="-162" dirty="0">
                <a:solidFill>
                  <a:srgbClr val="000000"/>
                </a:solidFill>
                <a:latin typeface="Lato"/>
              </a:rPr>
              <a:t>(February 2024)</a:t>
            </a:r>
          </a:p>
          <a:p>
            <a:pPr algn="just">
              <a:lnSpc>
                <a:spcPts val="3616"/>
              </a:lnSpc>
            </a:pPr>
            <a:endParaRPr lang="en-US" sz="3974" spc="-162" dirty="0">
              <a:solidFill>
                <a:srgbClr val="000000"/>
              </a:solidFill>
              <a:latin typeface="Lato"/>
            </a:endParaRPr>
          </a:p>
          <a:p>
            <a:pPr marL="858032" lvl="1" indent="-429016" algn="just">
              <a:lnSpc>
                <a:spcPts val="3616"/>
              </a:lnSpc>
              <a:buFont typeface="Arial"/>
              <a:buChar char="•"/>
            </a:pPr>
            <a:r>
              <a:rPr lang="en-US" sz="3974" spc="-162" dirty="0">
                <a:solidFill>
                  <a:srgbClr val="000000"/>
                </a:solidFill>
                <a:latin typeface="Lato Bold"/>
              </a:rPr>
              <a:t>Go Live</a:t>
            </a:r>
            <a:r>
              <a:rPr lang="en-US" sz="3974" spc="-162" dirty="0">
                <a:solidFill>
                  <a:srgbClr val="000000"/>
                </a:solidFill>
                <a:latin typeface="Lato"/>
              </a:rPr>
              <a:t> (March 2024)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80625" y="0"/>
            <a:ext cx="7707375" cy="10287000"/>
          </a:xfrm>
          <a:custGeom>
            <a:avLst/>
            <a:gdLst/>
            <a:ahLst/>
            <a:cxnLst/>
            <a:rect l="l" t="t" r="r" b="b"/>
            <a:pathLst>
              <a:path w="7707375" h="10287000">
                <a:moveTo>
                  <a:pt x="0" y="0"/>
                </a:moveTo>
                <a:lnTo>
                  <a:pt x="7707375" y="0"/>
                </a:lnTo>
                <a:lnTo>
                  <a:pt x="7707375" y="10287000"/>
                </a:lnTo>
                <a:lnTo>
                  <a:pt x="0" y="10287000"/>
                </a:lnTo>
                <a:lnTo>
                  <a:pt x="0" y="0"/>
                </a:lnTo>
                <a:close/>
              </a:path>
            </a:pathLst>
          </a:custGeom>
          <a:blipFill>
            <a:blip r:embed="rId2"/>
            <a:stretch>
              <a:fillRect l="-1552" r="-1552"/>
            </a:stretch>
          </a:blipFill>
        </p:spPr>
        <p:txBody>
          <a:bodyPr/>
          <a:lstStyle/>
          <a:p>
            <a:endParaRPr lang="en-US" dirty="0"/>
          </a:p>
        </p:txBody>
      </p:sp>
      <p:sp>
        <p:nvSpPr>
          <p:cNvPr id="3" name="Freeform 3"/>
          <p:cNvSpPr/>
          <p:nvPr/>
        </p:nvSpPr>
        <p:spPr>
          <a:xfrm>
            <a:off x="15281154" y="8515947"/>
            <a:ext cx="6829544" cy="4114800"/>
          </a:xfrm>
          <a:custGeom>
            <a:avLst/>
            <a:gdLst/>
            <a:ahLst/>
            <a:cxnLst/>
            <a:rect l="l" t="t" r="r" b="b"/>
            <a:pathLst>
              <a:path w="6829544" h="4114800">
                <a:moveTo>
                  <a:pt x="0" y="0"/>
                </a:moveTo>
                <a:lnTo>
                  <a:pt x="6829544" y="0"/>
                </a:lnTo>
                <a:lnTo>
                  <a:pt x="68295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p:cNvSpPr/>
          <p:nvPr/>
        </p:nvSpPr>
        <p:spPr>
          <a:xfrm rot="-3146093" flipV="1">
            <a:off x="-2140015" y="-2766981"/>
            <a:ext cx="7247662" cy="4366717"/>
          </a:xfrm>
          <a:custGeom>
            <a:avLst/>
            <a:gdLst/>
            <a:ahLst/>
            <a:cxnLst/>
            <a:rect l="l" t="t" r="r" b="b"/>
            <a:pathLst>
              <a:path w="7247662" h="4366717">
                <a:moveTo>
                  <a:pt x="0" y="4366716"/>
                </a:moveTo>
                <a:lnTo>
                  <a:pt x="7247662" y="4366716"/>
                </a:lnTo>
                <a:lnTo>
                  <a:pt x="7247662" y="0"/>
                </a:lnTo>
                <a:lnTo>
                  <a:pt x="0" y="0"/>
                </a:lnTo>
                <a:lnTo>
                  <a:pt x="0" y="436671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5" name="Group 5"/>
          <p:cNvGrpSpPr/>
          <p:nvPr/>
        </p:nvGrpSpPr>
        <p:grpSpPr>
          <a:xfrm>
            <a:off x="9144000" y="4488480"/>
            <a:ext cx="1781799" cy="178179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8" name="Freeform 8"/>
          <p:cNvSpPr/>
          <p:nvPr/>
        </p:nvSpPr>
        <p:spPr>
          <a:xfrm>
            <a:off x="8557507" y="2331878"/>
            <a:ext cx="842111" cy="1024693"/>
          </a:xfrm>
          <a:custGeom>
            <a:avLst/>
            <a:gdLst/>
            <a:ahLst/>
            <a:cxnLst/>
            <a:rect l="l" t="t" r="r" b="b"/>
            <a:pathLst>
              <a:path w="842111" h="1024693">
                <a:moveTo>
                  <a:pt x="0" y="0"/>
                </a:moveTo>
                <a:lnTo>
                  <a:pt x="842111" y="0"/>
                </a:lnTo>
                <a:lnTo>
                  <a:pt x="842111" y="1024693"/>
                </a:lnTo>
                <a:lnTo>
                  <a:pt x="0" y="10246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9" name="Freeform 9"/>
          <p:cNvSpPr/>
          <p:nvPr/>
        </p:nvSpPr>
        <p:spPr>
          <a:xfrm>
            <a:off x="9585567" y="4797216"/>
            <a:ext cx="1340232" cy="1164327"/>
          </a:xfrm>
          <a:custGeom>
            <a:avLst/>
            <a:gdLst/>
            <a:ahLst/>
            <a:cxnLst/>
            <a:rect l="l" t="t" r="r" b="b"/>
            <a:pathLst>
              <a:path w="1340232" h="1164327">
                <a:moveTo>
                  <a:pt x="0" y="0"/>
                </a:moveTo>
                <a:lnTo>
                  <a:pt x="1340232" y="0"/>
                </a:lnTo>
                <a:lnTo>
                  <a:pt x="1340232" y="1164327"/>
                </a:lnTo>
                <a:lnTo>
                  <a:pt x="0" y="1164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0" name="TextBox 10"/>
          <p:cNvSpPr txBox="1"/>
          <p:nvPr/>
        </p:nvSpPr>
        <p:spPr>
          <a:xfrm>
            <a:off x="1028700" y="1028700"/>
            <a:ext cx="8370918" cy="742950"/>
          </a:xfrm>
          <a:prstGeom prst="rect">
            <a:avLst/>
          </a:prstGeom>
        </p:spPr>
        <p:txBody>
          <a:bodyPr lIns="0" tIns="0" rIns="0" bIns="0" rtlCol="0" anchor="t">
            <a:spAutoFit/>
          </a:bodyPr>
          <a:lstStyle/>
          <a:p>
            <a:pPr>
              <a:lnSpc>
                <a:spcPts val="5879"/>
              </a:lnSpc>
            </a:pPr>
            <a:r>
              <a:rPr lang="en-US" sz="4899" dirty="0">
                <a:solidFill>
                  <a:srgbClr val="000000"/>
                </a:solidFill>
                <a:latin typeface="Lato Bold"/>
              </a:rPr>
              <a:t>Art Therapy Program</a:t>
            </a:r>
          </a:p>
        </p:txBody>
      </p:sp>
      <p:sp>
        <p:nvSpPr>
          <p:cNvPr id="11" name="TextBox 11"/>
          <p:cNvSpPr txBox="1"/>
          <p:nvPr/>
        </p:nvSpPr>
        <p:spPr>
          <a:xfrm>
            <a:off x="518089" y="2466060"/>
            <a:ext cx="8460474" cy="6934200"/>
          </a:xfrm>
          <a:prstGeom prst="rect">
            <a:avLst/>
          </a:prstGeom>
        </p:spPr>
        <p:txBody>
          <a:bodyPr lIns="0" tIns="0" rIns="0" bIns="0" rtlCol="0" anchor="t">
            <a:spAutoFit/>
          </a:bodyPr>
          <a:lstStyle/>
          <a:p>
            <a:pPr algn="just">
              <a:lnSpc>
                <a:spcPts val="3951"/>
              </a:lnSpc>
            </a:pPr>
            <a:r>
              <a:rPr lang="en-US" sz="3292" dirty="0">
                <a:solidFill>
                  <a:srgbClr val="000000"/>
                </a:solidFill>
                <a:latin typeface="Lato"/>
              </a:rPr>
              <a:t>Thanks to grant funding CUSD was awarded through the Bureau of Justice Assistance (BJA)STOP School Violence Program, we have partnered with The Lincoln Center for Family and Youth to provide art therapy services to students to support their mental health and well-being.</a:t>
            </a:r>
          </a:p>
          <a:p>
            <a:pPr algn="just">
              <a:lnSpc>
                <a:spcPts val="3951"/>
              </a:lnSpc>
            </a:pPr>
            <a:r>
              <a:rPr lang="en-US" sz="3292" dirty="0">
                <a:solidFill>
                  <a:srgbClr val="000000"/>
                </a:solidFill>
                <a:latin typeface="Lato"/>
              </a:rPr>
              <a:t> </a:t>
            </a:r>
          </a:p>
          <a:p>
            <a:pPr algn="just">
              <a:lnSpc>
                <a:spcPts val="3951"/>
              </a:lnSpc>
            </a:pPr>
            <a:r>
              <a:rPr lang="en-US" sz="3292" dirty="0">
                <a:solidFill>
                  <a:srgbClr val="000000"/>
                </a:solidFill>
                <a:latin typeface="Lato"/>
              </a:rPr>
              <a:t>Eligible students MUST BE referred to participate in the art therapy program. School faculty members and parents/guardians can refer students.</a:t>
            </a:r>
          </a:p>
          <a:p>
            <a:pPr algn="just">
              <a:lnSpc>
                <a:spcPts val="3951"/>
              </a:lnSpc>
            </a:pPr>
            <a:r>
              <a:rPr lang="en-US" sz="3292" dirty="0">
                <a:solidFill>
                  <a:srgbClr val="000000"/>
                </a:solidFill>
                <a:latin typeface="Lato"/>
              </a:rPr>
              <a:t>  </a:t>
            </a:r>
          </a:p>
          <a:p>
            <a:pPr algn="just">
              <a:lnSpc>
                <a:spcPts val="3951"/>
              </a:lnSpc>
            </a:pPr>
            <a:endParaRPr lang="en-US" sz="3292" dirty="0">
              <a:solidFill>
                <a:srgbClr val="000000"/>
              </a:solidFill>
              <a:latin typeface="La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214E3-F6B7-C0FA-DEBF-A5F63F7FED7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016480D4-33AD-E78A-50B9-83EC859297C4}"/>
              </a:ext>
            </a:extLst>
          </p:cNvPr>
          <p:cNvSpPr/>
          <p:nvPr/>
        </p:nvSpPr>
        <p:spPr>
          <a:xfrm>
            <a:off x="15281154" y="8515947"/>
            <a:ext cx="6829544" cy="4114800"/>
          </a:xfrm>
          <a:custGeom>
            <a:avLst/>
            <a:gdLst/>
            <a:ahLst/>
            <a:cxnLst/>
            <a:rect l="l" t="t" r="r" b="b"/>
            <a:pathLst>
              <a:path w="6829544" h="4114800">
                <a:moveTo>
                  <a:pt x="0" y="0"/>
                </a:moveTo>
                <a:lnTo>
                  <a:pt x="6829544" y="0"/>
                </a:lnTo>
                <a:lnTo>
                  <a:pt x="68295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133718C7-A6AC-EE21-F152-EBC26ED56185}"/>
              </a:ext>
            </a:extLst>
          </p:cNvPr>
          <p:cNvSpPr/>
          <p:nvPr/>
        </p:nvSpPr>
        <p:spPr>
          <a:xfrm rot="-3146093" flipV="1">
            <a:off x="-2140015" y="-2766981"/>
            <a:ext cx="7247662" cy="4366717"/>
          </a:xfrm>
          <a:custGeom>
            <a:avLst/>
            <a:gdLst/>
            <a:ahLst/>
            <a:cxnLst/>
            <a:rect l="l" t="t" r="r" b="b"/>
            <a:pathLst>
              <a:path w="7247662" h="4366717">
                <a:moveTo>
                  <a:pt x="0" y="4366716"/>
                </a:moveTo>
                <a:lnTo>
                  <a:pt x="7247662" y="4366716"/>
                </a:lnTo>
                <a:lnTo>
                  <a:pt x="7247662" y="0"/>
                </a:lnTo>
                <a:lnTo>
                  <a:pt x="0" y="0"/>
                </a:lnTo>
                <a:lnTo>
                  <a:pt x="0" y="436671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00BABB59-5C08-649D-7C21-902B89961F35}"/>
              </a:ext>
            </a:extLst>
          </p:cNvPr>
          <p:cNvSpPr/>
          <p:nvPr/>
        </p:nvSpPr>
        <p:spPr>
          <a:xfrm>
            <a:off x="8557507" y="2331878"/>
            <a:ext cx="842111" cy="1024693"/>
          </a:xfrm>
          <a:custGeom>
            <a:avLst/>
            <a:gdLst/>
            <a:ahLst/>
            <a:cxnLst/>
            <a:rect l="l" t="t" r="r" b="b"/>
            <a:pathLst>
              <a:path w="842111" h="1024693">
                <a:moveTo>
                  <a:pt x="0" y="0"/>
                </a:moveTo>
                <a:lnTo>
                  <a:pt x="842111" y="0"/>
                </a:lnTo>
                <a:lnTo>
                  <a:pt x="842111" y="1024693"/>
                </a:lnTo>
                <a:lnTo>
                  <a:pt x="0" y="1024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0" name="TextBox 10">
            <a:extLst>
              <a:ext uri="{FF2B5EF4-FFF2-40B4-BE49-F238E27FC236}">
                <a16:creationId xmlns:a16="http://schemas.microsoft.com/office/drawing/2014/main" id="{6F332AAA-27E2-AB90-82DE-817F26BCFBA1}"/>
              </a:ext>
            </a:extLst>
          </p:cNvPr>
          <p:cNvSpPr txBox="1"/>
          <p:nvPr/>
        </p:nvSpPr>
        <p:spPr>
          <a:xfrm>
            <a:off x="1028699" y="1028700"/>
            <a:ext cx="8370918" cy="701282"/>
          </a:xfrm>
          <a:prstGeom prst="rect">
            <a:avLst/>
          </a:prstGeom>
        </p:spPr>
        <p:txBody>
          <a:bodyPr lIns="0" tIns="0" rIns="0" bIns="0" rtlCol="0" anchor="t">
            <a:spAutoFit/>
          </a:bodyPr>
          <a:lstStyle/>
          <a:p>
            <a:pPr>
              <a:lnSpc>
                <a:spcPts val="5879"/>
              </a:lnSpc>
            </a:pPr>
            <a:r>
              <a:rPr lang="en-US" sz="4899" dirty="0">
                <a:solidFill>
                  <a:srgbClr val="000000"/>
                </a:solidFill>
                <a:latin typeface="Lato Bold"/>
              </a:rPr>
              <a:t>MCIU</a:t>
            </a:r>
          </a:p>
        </p:txBody>
      </p:sp>
      <p:pic>
        <p:nvPicPr>
          <p:cNvPr id="14" name="Picture 13">
            <a:extLst>
              <a:ext uri="{FF2B5EF4-FFF2-40B4-BE49-F238E27FC236}">
                <a16:creationId xmlns:a16="http://schemas.microsoft.com/office/drawing/2014/main" id="{9A986EAD-4D4D-B5C9-F3F0-64B5958FD5D7}"/>
              </a:ext>
            </a:extLst>
          </p:cNvPr>
          <p:cNvPicPr>
            <a:picLocks noChangeAspect="1"/>
          </p:cNvPicPr>
          <p:nvPr/>
        </p:nvPicPr>
        <p:blipFill>
          <a:blip r:embed="rId6"/>
          <a:stretch>
            <a:fillRect/>
          </a:stretch>
        </p:blipFill>
        <p:spPr>
          <a:xfrm>
            <a:off x="9399617" y="1257300"/>
            <a:ext cx="8879915" cy="8001000"/>
          </a:xfrm>
          <a:prstGeom prst="rect">
            <a:avLst/>
          </a:prstGeom>
        </p:spPr>
      </p:pic>
      <p:sp>
        <p:nvSpPr>
          <p:cNvPr id="2" name="TextBox 1">
            <a:extLst>
              <a:ext uri="{FF2B5EF4-FFF2-40B4-BE49-F238E27FC236}">
                <a16:creationId xmlns:a16="http://schemas.microsoft.com/office/drawing/2014/main" id="{A6D01B75-CA34-B261-5EBE-854E665C38D4}"/>
              </a:ext>
            </a:extLst>
          </p:cNvPr>
          <p:cNvSpPr txBox="1"/>
          <p:nvPr/>
        </p:nvSpPr>
        <p:spPr>
          <a:xfrm>
            <a:off x="1219200" y="2831524"/>
            <a:ext cx="7239000" cy="1384995"/>
          </a:xfrm>
          <a:prstGeom prst="rect">
            <a:avLst/>
          </a:prstGeom>
          <a:noFill/>
        </p:spPr>
        <p:txBody>
          <a:bodyPr wrap="square" rtlCol="0">
            <a:spAutoFit/>
          </a:bodyPr>
          <a:lstStyle/>
          <a:p>
            <a:r>
              <a:rPr lang="en-US" sz="2800" dirty="0"/>
              <a:t>On-going district support to Receiver, Board of Directors, Interim Superintendent, and Central Office Administration.</a:t>
            </a:r>
          </a:p>
        </p:txBody>
      </p:sp>
    </p:spTree>
    <p:extLst>
      <p:ext uri="{BB962C8B-B14F-4D97-AF65-F5344CB8AC3E}">
        <p14:creationId xmlns:p14="http://schemas.microsoft.com/office/powerpoint/2010/main" val="2201786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F815A-B2B8-515E-DD32-EC6E7728EE5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1087711-4B2D-4EC2-99E0-665EF9D4DC3D}"/>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A3457A0A-1E1A-7BAA-1690-ACF23DE5064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EE64BB50-0F75-3817-1545-FCB317B362E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B911809E-8B75-39E6-39AA-70FAB777D002}"/>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9B310306-F70A-EEBC-A2CC-A3FDE6EC4B63}"/>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017BCB2F-80F8-C596-82B0-3A0F9F0B4F1A}"/>
              </a:ext>
            </a:extLst>
          </p:cNvPr>
          <p:cNvSpPr/>
          <p:nvPr/>
        </p:nvSpPr>
        <p:spPr>
          <a:xfrm>
            <a:off x="16045906" y="668336"/>
            <a:ext cx="1724695" cy="1397003"/>
          </a:xfrm>
          <a:custGeom>
            <a:avLst/>
            <a:gdLst/>
            <a:ahLst/>
            <a:cxnLst/>
            <a:rect l="l" t="t" r="r" b="b"/>
            <a:pathLst>
              <a:path w="1724695" h="1397003">
                <a:moveTo>
                  <a:pt x="0" y="0"/>
                </a:moveTo>
                <a:lnTo>
                  <a:pt x="1724695" y="0"/>
                </a:lnTo>
                <a:lnTo>
                  <a:pt x="1724695" y="1397003"/>
                </a:lnTo>
                <a:lnTo>
                  <a:pt x="0" y="1397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7B4D3AE6-D9D5-AD69-7AFC-3C3B2CD7334B}"/>
              </a:ext>
            </a:extLst>
          </p:cNvPr>
          <p:cNvSpPr txBox="1"/>
          <p:nvPr/>
        </p:nvSpPr>
        <p:spPr>
          <a:xfrm>
            <a:off x="1028700" y="1849028"/>
            <a:ext cx="15879553" cy="98328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BBD, LLP AUDIT CHALLENGES</a:t>
            </a:r>
          </a:p>
        </p:txBody>
      </p:sp>
      <p:sp>
        <p:nvSpPr>
          <p:cNvPr id="17" name="TextBox 16">
            <a:extLst>
              <a:ext uri="{FF2B5EF4-FFF2-40B4-BE49-F238E27FC236}">
                <a16:creationId xmlns:a16="http://schemas.microsoft.com/office/drawing/2014/main" id="{B18C175F-D147-062F-1B7A-D4CC94E94D35}"/>
              </a:ext>
            </a:extLst>
          </p:cNvPr>
          <p:cNvSpPr txBox="1"/>
          <p:nvPr/>
        </p:nvSpPr>
        <p:spPr>
          <a:xfrm>
            <a:off x="1028700" y="3314502"/>
            <a:ext cx="15879553" cy="4832092"/>
          </a:xfrm>
          <a:prstGeom prst="rect">
            <a:avLst/>
          </a:prstGeom>
          <a:noFill/>
        </p:spPr>
        <p:txBody>
          <a:bodyPr wrap="square">
            <a:spAutoFit/>
          </a:bodyPr>
          <a:lstStyle/>
          <a:p>
            <a:r>
              <a:rPr lang="en-US" sz="2800" dirty="0"/>
              <a:t>Existing District personnel were not in place during 2020-2021.  As a result, certain information is not readily available or needs to be reproduced. District has provided us access to network in order search for documents. Current District personnel is providing the necessary assistance and support to accumulate the required documentation. 		</a:t>
            </a:r>
          </a:p>
          <a:p>
            <a:r>
              <a:rPr lang="en-US" sz="2800" dirty="0"/>
              <a:t>		</a:t>
            </a:r>
          </a:p>
          <a:p>
            <a:r>
              <a:rPr lang="en-US" sz="2800" dirty="0"/>
              <a:t>Errors, incorrect and missing financial information recorded in 2020-2021 requiring analysis and correction.  				</a:t>
            </a:r>
          </a:p>
          <a:p>
            <a:r>
              <a:rPr lang="en-US" sz="2800" dirty="0"/>
              <a:t>District migrated to a new accounting software for 2021-2022.  Prior financial software utilized was disabled and is read only.  As a result, any entries that need to be made to record and/or correct have to be performed and tracked outside the financial software, creating the need to prepare additional reconciliations. 				</a:t>
            </a:r>
          </a:p>
        </p:txBody>
      </p:sp>
    </p:spTree>
    <p:extLst>
      <p:ext uri="{BB962C8B-B14F-4D97-AF65-F5344CB8AC3E}">
        <p14:creationId xmlns:p14="http://schemas.microsoft.com/office/powerpoint/2010/main" val="2830458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1AB4E-0D15-782E-593F-60C4EAF48CFA}"/>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A532EA44-F072-4D29-E1EF-87FFEF26E8E8}"/>
              </a:ext>
            </a:extLst>
          </p:cNvPr>
          <p:cNvSpPr/>
          <p:nvPr/>
        </p:nvSpPr>
        <p:spPr>
          <a:xfrm>
            <a:off x="15281154" y="8515947"/>
            <a:ext cx="6829544" cy="4114800"/>
          </a:xfrm>
          <a:custGeom>
            <a:avLst/>
            <a:gdLst/>
            <a:ahLst/>
            <a:cxnLst/>
            <a:rect l="l" t="t" r="r" b="b"/>
            <a:pathLst>
              <a:path w="6829544" h="4114800">
                <a:moveTo>
                  <a:pt x="0" y="0"/>
                </a:moveTo>
                <a:lnTo>
                  <a:pt x="6829544" y="0"/>
                </a:lnTo>
                <a:lnTo>
                  <a:pt x="68295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73CB26E1-66EB-0A7C-D1C5-F6C8B16933D6}"/>
              </a:ext>
            </a:extLst>
          </p:cNvPr>
          <p:cNvSpPr/>
          <p:nvPr/>
        </p:nvSpPr>
        <p:spPr>
          <a:xfrm rot="-3146093" flipV="1">
            <a:off x="-2140015" y="-2766981"/>
            <a:ext cx="7247662" cy="4366717"/>
          </a:xfrm>
          <a:custGeom>
            <a:avLst/>
            <a:gdLst/>
            <a:ahLst/>
            <a:cxnLst/>
            <a:rect l="l" t="t" r="r" b="b"/>
            <a:pathLst>
              <a:path w="7247662" h="4366717">
                <a:moveTo>
                  <a:pt x="0" y="4366716"/>
                </a:moveTo>
                <a:lnTo>
                  <a:pt x="7247662" y="4366716"/>
                </a:lnTo>
                <a:lnTo>
                  <a:pt x="7247662" y="0"/>
                </a:lnTo>
                <a:lnTo>
                  <a:pt x="0" y="0"/>
                </a:lnTo>
                <a:lnTo>
                  <a:pt x="0" y="436671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2A7B83D5-FA97-7726-4E87-86B23FFD6653}"/>
              </a:ext>
            </a:extLst>
          </p:cNvPr>
          <p:cNvSpPr/>
          <p:nvPr/>
        </p:nvSpPr>
        <p:spPr>
          <a:xfrm>
            <a:off x="8557507" y="2331878"/>
            <a:ext cx="842111" cy="1024693"/>
          </a:xfrm>
          <a:custGeom>
            <a:avLst/>
            <a:gdLst/>
            <a:ahLst/>
            <a:cxnLst/>
            <a:rect l="l" t="t" r="r" b="b"/>
            <a:pathLst>
              <a:path w="842111" h="1024693">
                <a:moveTo>
                  <a:pt x="0" y="0"/>
                </a:moveTo>
                <a:lnTo>
                  <a:pt x="842111" y="0"/>
                </a:lnTo>
                <a:lnTo>
                  <a:pt x="842111" y="1024693"/>
                </a:lnTo>
                <a:lnTo>
                  <a:pt x="0" y="1024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pic>
        <p:nvPicPr>
          <p:cNvPr id="13" name="Picture 12">
            <a:extLst>
              <a:ext uri="{FF2B5EF4-FFF2-40B4-BE49-F238E27FC236}">
                <a16:creationId xmlns:a16="http://schemas.microsoft.com/office/drawing/2014/main" id="{2B8A34C5-926A-CD7A-B464-53F5EEDD0B42}"/>
              </a:ext>
            </a:extLst>
          </p:cNvPr>
          <p:cNvPicPr>
            <a:picLocks noChangeAspect="1"/>
          </p:cNvPicPr>
          <p:nvPr/>
        </p:nvPicPr>
        <p:blipFill>
          <a:blip r:embed="rId6"/>
          <a:stretch>
            <a:fillRect/>
          </a:stretch>
        </p:blipFill>
        <p:spPr>
          <a:xfrm>
            <a:off x="12847275" y="276558"/>
            <a:ext cx="4057650" cy="1453424"/>
          </a:xfrm>
          <a:prstGeom prst="rect">
            <a:avLst/>
          </a:prstGeom>
        </p:spPr>
      </p:pic>
      <p:sp>
        <p:nvSpPr>
          <p:cNvPr id="14" name="Title 13">
            <a:extLst>
              <a:ext uri="{FF2B5EF4-FFF2-40B4-BE49-F238E27FC236}">
                <a16:creationId xmlns:a16="http://schemas.microsoft.com/office/drawing/2014/main" id="{850FF8A2-B995-7734-8472-FC78EABA9CF7}"/>
              </a:ext>
            </a:extLst>
          </p:cNvPr>
          <p:cNvSpPr>
            <a:spLocks noGrp="1"/>
          </p:cNvSpPr>
          <p:nvPr>
            <p:ph type="title"/>
          </p:nvPr>
        </p:nvSpPr>
        <p:spPr>
          <a:xfrm>
            <a:off x="4564665" y="2746971"/>
            <a:ext cx="9669905" cy="1219200"/>
          </a:xfrm>
        </p:spPr>
        <p:txBody>
          <a:bodyPr>
            <a:normAutofit/>
          </a:bodyPr>
          <a:lstStyle/>
          <a:p>
            <a:r>
              <a:rPr lang="en-US" sz="6000" dirty="0"/>
              <a:t>PDE Support</a:t>
            </a:r>
          </a:p>
        </p:txBody>
      </p:sp>
      <p:sp>
        <p:nvSpPr>
          <p:cNvPr id="15" name="Content Placeholder 14">
            <a:extLst>
              <a:ext uri="{FF2B5EF4-FFF2-40B4-BE49-F238E27FC236}">
                <a16:creationId xmlns:a16="http://schemas.microsoft.com/office/drawing/2014/main" id="{7C67E952-984A-E71D-0E1D-6BE9253F777B}"/>
              </a:ext>
            </a:extLst>
          </p:cNvPr>
          <p:cNvSpPr>
            <a:spLocks noGrp="1"/>
          </p:cNvSpPr>
          <p:nvPr>
            <p:ph sz="half" idx="1"/>
          </p:nvPr>
        </p:nvSpPr>
        <p:spPr>
          <a:xfrm>
            <a:off x="609600" y="4045743"/>
            <a:ext cx="7239000" cy="4525963"/>
          </a:xfrm>
        </p:spPr>
        <p:txBody>
          <a:bodyPr>
            <a:normAutofit/>
          </a:bodyPr>
          <a:lstStyle/>
          <a:p>
            <a:r>
              <a:rPr lang="en-US" sz="4000" dirty="0"/>
              <a:t>Monthly Receiver’s Meetings with CUSD Leadership</a:t>
            </a:r>
          </a:p>
          <a:p>
            <a:r>
              <a:rPr lang="en-US" sz="4000" dirty="0"/>
              <a:t>Special Education Support Services</a:t>
            </a:r>
          </a:p>
          <a:p>
            <a:r>
              <a:rPr lang="en-US" sz="4000" dirty="0"/>
              <a:t>Data Analysis</a:t>
            </a:r>
          </a:p>
          <a:p>
            <a:pPr marL="0" indent="0">
              <a:buNone/>
            </a:pPr>
            <a:endParaRPr lang="en-US" sz="4000" dirty="0"/>
          </a:p>
        </p:txBody>
      </p:sp>
      <p:sp>
        <p:nvSpPr>
          <p:cNvPr id="16" name="Content Placeholder 15">
            <a:extLst>
              <a:ext uri="{FF2B5EF4-FFF2-40B4-BE49-F238E27FC236}">
                <a16:creationId xmlns:a16="http://schemas.microsoft.com/office/drawing/2014/main" id="{29C8F803-18ED-596E-A30F-01ECA797812D}"/>
              </a:ext>
            </a:extLst>
          </p:cNvPr>
          <p:cNvSpPr>
            <a:spLocks noGrp="1"/>
          </p:cNvSpPr>
          <p:nvPr>
            <p:ph sz="half" idx="2"/>
          </p:nvPr>
        </p:nvSpPr>
        <p:spPr>
          <a:xfrm>
            <a:off x="10058399" y="4045742"/>
            <a:ext cx="6846525" cy="4525964"/>
          </a:xfrm>
        </p:spPr>
        <p:txBody>
          <a:bodyPr>
            <a:noAutofit/>
          </a:bodyPr>
          <a:lstStyle/>
          <a:p>
            <a:r>
              <a:rPr lang="en-US" sz="4000" dirty="0"/>
              <a:t>Leadership Development Planning</a:t>
            </a:r>
          </a:p>
          <a:p>
            <a:pPr lvl="1"/>
            <a:r>
              <a:rPr lang="en-US" sz="4000" dirty="0"/>
              <a:t>Principal’s Academy</a:t>
            </a:r>
          </a:p>
          <a:p>
            <a:r>
              <a:rPr lang="en-US" sz="4000" dirty="0"/>
              <a:t>Recovery Plan Amendments</a:t>
            </a:r>
          </a:p>
          <a:p>
            <a:pPr lvl="1"/>
            <a:r>
              <a:rPr lang="en-US" sz="4000" dirty="0"/>
              <a:t>Mass Insight</a:t>
            </a:r>
          </a:p>
          <a:p>
            <a:pPr lvl="1"/>
            <a:r>
              <a:rPr lang="en-US" sz="4000" dirty="0"/>
              <a:t>PFM</a:t>
            </a:r>
          </a:p>
        </p:txBody>
      </p:sp>
    </p:spTree>
    <p:extLst>
      <p:ext uri="{BB962C8B-B14F-4D97-AF65-F5344CB8AC3E}">
        <p14:creationId xmlns:p14="http://schemas.microsoft.com/office/powerpoint/2010/main" val="3921840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692832"/>
            <a:ext cx="8591785" cy="1752600"/>
          </a:xfrm>
          <a:prstGeom prst="rect">
            <a:avLst/>
          </a:prstGeom>
        </p:spPr>
        <p:txBody>
          <a:bodyPr lIns="0" tIns="0" rIns="0" bIns="0" rtlCol="0" anchor="t">
            <a:spAutoFit/>
          </a:bodyPr>
          <a:lstStyle/>
          <a:p>
            <a:pPr>
              <a:lnSpc>
                <a:spcPts val="13078"/>
              </a:lnSpc>
            </a:pPr>
            <a:r>
              <a:rPr lang="en-US" sz="10899" dirty="0">
                <a:solidFill>
                  <a:srgbClr val="000000"/>
                </a:solidFill>
                <a:latin typeface="Poppins Bold"/>
              </a:rPr>
              <a:t>Contact Us</a:t>
            </a:r>
          </a:p>
        </p:txBody>
      </p:sp>
      <p:grpSp>
        <p:nvGrpSpPr>
          <p:cNvPr id="3" name="Group 3"/>
          <p:cNvGrpSpPr/>
          <p:nvPr/>
        </p:nvGrpSpPr>
        <p:grpSpPr>
          <a:xfrm rot="-2520120">
            <a:off x="9588234" y="7902214"/>
            <a:ext cx="2399003" cy="1643819"/>
            <a:chOff x="0" y="0"/>
            <a:chExt cx="631836" cy="432940"/>
          </a:xfrm>
        </p:grpSpPr>
        <p:sp>
          <p:nvSpPr>
            <p:cNvPr id="4" name="Freeform 4"/>
            <p:cNvSpPr/>
            <p:nvPr/>
          </p:nvSpPr>
          <p:spPr>
            <a:xfrm>
              <a:off x="0" y="0"/>
              <a:ext cx="631836" cy="432940"/>
            </a:xfrm>
            <a:custGeom>
              <a:avLst/>
              <a:gdLst/>
              <a:ahLst/>
              <a:cxnLst/>
              <a:rect l="l" t="t" r="r" b="b"/>
              <a:pathLst>
                <a:path w="631836" h="432940">
                  <a:moveTo>
                    <a:pt x="0" y="0"/>
                  </a:moveTo>
                  <a:lnTo>
                    <a:pt x="631836" y="0"/>
                  </a:lnTo>
                  <a:lnTo>
                    <a:pt x="631836" y="432940"/>
                  </a:lnTo>
                  <a:lnTo>
                    <a:pt x="0" y="432940"/>
                  </a:lnTo>
                  <a:close/>
                </a:path>
              </a:pathLst>
            </a:custGeom>
            <a:solidFill>
              <a:srgbClr val="000000"/>
            </a:solidFill>
          </p:spPr>
          <p:txBody>
            <a:bodyPr/>
            <a:lstStyle/>
            <a:p>
              <a:endParaRPr lang="en-US" dirty="0"/>
            </a:p>
          </p:txBody>
        </p:sp>
        <p:sp>
          <p:nvSpPr>
            <p:cNvPr id="5" name="TextBox 5"/>
            <p:cNvSpPr txBox="1"/>
            <p:nvPr/>
          </p:nvSpPr>
          <p:spPr>
            <a:xfrm>
              <a:off x="0" y="-38100"/>
              <a:ext cx="631836" cy="471040"/>
            </a:xfrm>
            <a:prstGeom prst="rect">
              <a:avLst/>
            </a:prstGeom>
          </p:spPr>
          <p:txBody>
            <a:bodyPr lIns="50800" tIns="50800" rIns="50800" bIns="50800" rtlCol="0" anchor="ctr"/>
            <a:lstStyle/>
            <a:p>
              <a:pPr algn="ctr">
                <a:lnSpc>
                  <a:spcPts val="2659"/>
                </a:lnSpc>
              </a:pPr>
              <a:endParaRPr dirty="0"/>
            </a:p>
          </p:txBody>
        </p:sp>
      </p:grpSp>
      <p:grpSp>
        <p:nvGrpSpPr>
          <p:cNvPr id="6" name="Group 6"/>
          <p:cNvGrpSpPr/>
          <p:nvPr/>
        </p:nvGrpSpPr>
        <p:grpSpPr>
          <a:xfrm rot="-2520120">
            <a:off x="16000377" y="787920"/>
            <a:ext cx="2399003" cy="1466217"/>
            <a:chOff x="0" y="0"/>
            <a:chExt cx="631836" cy="386164"/>
          </a:xfrm>
        </p:grpSpPr>
        <p:sp>
          <p:nvSpPr>
            <p:cNvPr id="7" name="Freeform 7"/>
            <p:cNvSpPr/>
            <p:nvPr/>
          </p:nvSpPr>
          <p:spPr>
            <a:xfrm>
              <a:off x="0" y="0"/>
              <a:ext cx="631836" cy="386164"/>
            </a:xfrm>
            <a:custGeom>
              <a:avLst/>
              <a:gdLst/>
              <a:ahLst/>
              <a:cxnLst/>
              <a:rect l="l" t="t" r="r" b="b"/>
              <a:pathLst>
                <a:path w="631836" h="386164">
                  <a:moveTo>
                    <a:pt x="0" y="0"/>
                  </a:moveTo>
                  <a:lnTo>
                    <a:pt x="631836" y="0"/>
                  </a:lnTo>
                  <a:lnTo>
                    <a:pt x="631836" y="386164"/>
                  </a:lnTo>
                  <a:lnTo>
                    <a:pt x="0" y="386164"/>
                  </a:lnTo>
                  <a:close/>
                </a:path>
              </a:pathLst>
            </a:custGeom>
            <a:solidFill>
              <a:srgbClr val="000000"/>
            </a:solidFill>
          </p:spPr>
          <p:txBody>
            <a:bodyPr/>
            <a:lstStyle/>
            <a:p>
              <a:endParaRPr lang="en-US" dirty="0"/>
            </a:p>
          </p:txBody>
        </p:sp>
        <p:sp>
          <p:nvSpPr>
            <p:cNvPr id="8" name="TextBox 8"/>
            <p:cNvSpPr txBox="1"/>
            <p:nvPr/>
          </p:nvSpPr>
          <p:spPr>
            <a:xfrm>
              <a:off x="0" y="-38100"/>
              <a:ext cx="631836" cy="424264"/>
            </a:xfrm>
            <a:prstGeom prst="rect">
              <a:avLst/>
            </a:prstGeom>
          </p:spPr>
          <p:txBody>
            <a:bodyPr lIns="50800" tIns="50800" rIns="50800" bIns="50800" rtlCol="0" anchor="ctr"/>
            <a:lstStyle/>
            <a:p>
              <a:pPr algn="ctr">
                <a:lnSpc>
                  <a:spcPts val="2659"/>
                </a:lnSpc>
              </a:pPr>
              <a:endParaRPr dirty="0"/>
            </a:p>
          </p:txBody>
        </p:sp>
      </p:grpSp>
      <p:grpSp>
        <p:nvGrpSpPr>
          <p:cNvPr id="9" name="Group 9"/>
          <p:cNvGrpSpPr/>
          <p:nvPr/>
        </p:nvGrpSpPr>
        <p:grpSpPr>
          <a:xfrm rot="-2520120">
            <a:off x="10665706" y="2789247"/>
            <a:ext cx="9116042" cy="7442769"/>
            <a:chOff x="0" y="0"/>
            <a:chExt cx="2400933" cy="1960236"/>
          </a:xfrm>
        </p:grpSpPr>
        <p:sp>
          <p:nvSpPr>
            <p:cNvPr id="10" name="Freeform 10"/>
            <p:cNvSpPr/>
            <p:nvPr/>
          </p:nvSpPr>
          <p:spPr>
            <a:xfrm>
              <a:off x="0" y="0"/>
              <a:ext cx="2400933" cy="1960236"/>
            </a:xfrm>
            <a:custGeom>
              <a:avLst/>
              <a:gdLst/>
              <a:ahLst/>
              <a:cxnLst/>
              <a:rect l="l" t="t" r="r" b="b"/>
              <a:pathLst>
                <a:path w="2400933" h="1960236">
                  <a:moveTo>
                    <a:pt x="0" y="0"/>
                  </a:moveTo>
                  <a:lnTo>
                    <a:pt x="2400933" y="0"/>
                  </a:lnTo>
                  <a:lnTo>
                    <a:pt x="2400933" y="1960236"/>
                  </a:lnTo>
                  <a:lnTo>
                    <a:pt x="0" y="1960236"/>
                  </a:lnTo>
                  <a:close/>
                </a:path>
              </a:pathLst>
            </a:custGeom>
            <a:solidFill>
              <a:srgbClr val="D8492A"/>
            </a:solidFill>
          </p:spPr>
          <p:txBody>
            <a:bodyPr/>
            <a:lstStyle/>
            <a:p>
              <a:endParaRPr lang="en-US" dirty="0"/>
            </a:p>
          </p:txBody>
        </p:sp>
        <p:sp>
          <p:nvSpPr>
            <p:cNvPr id="11" name="TextBox 11"/>
            <p:cNvSpPr txBox="1"/>
            <p:nvPr/>
          </p:nvSpPr>
          <p:spPr>
            <a:xfrm>
              <a:off x="0" y="-38100"/>
              <a:ext cx="2400933" cy="1998336"/>
            </a:xfrm>
            <a:prstGeom prst="rect">
              <a:avLst/>
            </a:prstGeom>
          </p:spPr>
          <p:txBody>
            <a:bodyPr lIns="50800" tIns="50800" rIns="50800" bIns="50800" rtlCol="0" anchor="ctr"/>
            <a:lstStyle/>
            <a:p>
              <a:pPr algn="ctr">
                <a:lnSpc>
                  <a:spcPts val="2659"/>
                </a:lnSpc>
              </a:pPr>
              <a:endParaRPr dirty="0"/>
            </a:p>
          </p:txBody>
        </p:sp>
      </p:grpSp>
      <p:sp>
        <p:nvSpPr>
          <p:cNvPr id="12" name="Freeform 12"/>
          <p:cNvSpPr/>
          <p:nvPr/>
        </p:nvSpPr>
        <p:spPr>
          <a:xfrm>
            <a:off x="10793903" y="8923897"/>
            <a:ext cx="8166658" cy="1663957"/>
          </a:xfrm>
          <a:custGeom>
            <a:avLst/>
            <a:gdLst/>
            <a:ahLst/>
            <a:cxnLst/>
            <a:rect l="l" t="t" r="r" b="b"/>
            <a:pathLst>
              <a:path w="8166658" h="1663957">
                <a:moveTo>
                  <a:pt x="0" y="0"/>
                </a:moveTo>
                <a:lnTo>
                  <a:pt x="8166657" y="0"/>
                </a:lnTo>
                <a:lnTo>
                  <a:pt x="8166657" y="1663957"/>
                </a:lnTo>
                <a:lnTo>
                  <a:pt x="0" y="16639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3" name="Freeform 13"/>
          <p:cNvSpPr/>
          <p:nvPr/>
        </p:nvSpPr>
        <p:spPr>
          <a:xfrm flipH="1" flipV="1">
            <a:off x="-2095289" y="-297119"/>
            <a:ext cx="8166658" cy="1663957"/>
          </a:xfrm>
          <a:custGeom>
            <a:avLst/>
            <a:gdLst/>
            <a:ahLst/>
            <a:cxnLst/>
            <a:rect l="l" t="t" r="r" b="b"/>
            <a:pathLst>
              <a:path w="8166658" h="1663957">
                <a:moveTo>
                  <a:pt x="8166658" y="1663957"/>
                </a:moveTo>
                <a:lnTo>
                  <a:pt x="0" y="1663957"/>
                </a:lnTo>
                <a:lnTo>
                  <a:pt x="0" y="0"/>
                </a:lnTo>
                <a:lnTo>
                  <a:pt x="8166658" y="0"/>
                </a:lnTo>
                <a:lnTo>
                  <a:pt x="8166658" y="166395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14" name="Group 14"/>
          <p:cNvGrpSpPr/>
          <p:nvPr/>
        </p:nvGrpSpPr>
        <p:grpSpPr>
          <a:xfrm>
            <a:off x="1692198" y="4939217"/>
            <a:ext cx="5429672" cy="882290"/>
            <a:chOff x="0" y="0"/>
            <a:chExt cx="1658877" cy="269558"/>
          </a:xfrm>
        </p:grpSpPr>
        <p:sp>
          <p:nvSpPr>
            <p:cNvPr id="15" name="Freeform 15"/>
            <p:cNvSpPr/>
            <p:nvPr/>
          </p:nvSpPr>
          <p:spPr>
            <a:xfrm>
              <a:off x="0" y="0"/>
              <a:ext cx="1658877" cy="269558"/>
            </a:xfrm>
            <a:custGeom>
              <a:avLst/>
              <a:gdLst/>
              <a:ahLst/>
              <a:cxnLst/>
              <a:rect l="l" t="t" r="r" b="b"/>
              <a:pathLst>
                <a:path w="1658877" h="269558">
                  <a:moveTo>
                    <a:pt x="67015" y="0"/>
                  </a:moveTo>
                  <a:lnTo>
                    <a:pt x="1591862" y="0"/>
                  </a:lnTo>
                  <a:cubicBezTo>
                    <a:pt x="1628873" y="0"/>
                    <a:pt x="1658877" y="30004"/>
                    <a:pt x="1658877" y="67015"/>
                  </a:cubicBezTo>
                  <a:lnTo>
                    <a:pt x="1658877" y="202543"/>
                  </a:lnTo>
                  <a:cubicBezTo>
                    <a:pt x="1658877" y="220316"/>
                    <a:pt x="1651816" y="237362"/>
                    <a:pt x="1639248" y="249930"/>
                  </a:cubicBezTo>
                  <a:cubicBezTo>
                    <a:pt x="1626681" y="262497"/>
                    <a:pt x="1609635" y="269558"/>
                    <a:pt x="1591862" y="269558"/>
                  </a:cubicBezTo>
                  <a:lnTo>
                    <a:pt x="67015" y="269558"/>
                  </a:lnTo>
                  <a:cubicBezTo>
                    <a:pt x="30004" y="269558"/>
                    <a:pt x="0" y="239554"/>
                    <a:pt x="0" y="202543"/>
                  </a:cubicBezTo>
                  <a:lnTo>
                    <a:pt x="0" y="67015"/>
                  </a:lnTo>
                  <a:cubicBezTo>
                    <a:pt x="0" y="30004"/>
                    <a:pt x="30004" y="0"/>
                    <a:pt x="67015" y="0"/>
                  </a:cubicBezTo>
                  <a:close/>
                </a:path>
              </a:pathLst>
            </a:custGeom>
            <a:solidFill>
              <a:srgbClr val="D8492A"/>
            </a:solidFill>
          </p:spPr>
          <p:txBody>
            <a:bodyPr/>
            <a:lstStyle/>
            <a:p>
              <a:endParaRPr lang="en-US" dirty="0"/>
            </a:p>
          </p:txBody>
        </p:sp>
        <p:sp>
          <p:nvSpPr>
            <p:cNvPr id="16" name="TextBox 16"/>
            <p:cNvSpPr txBox="1"/>
            <p:nvPr/>
          </p:nvSpPr>
          <p:spPr>
            <a:xfrm>
              <a:off x="0" y="-38100"/>
              <a:ext cx="1658877" cy="307658"/>
            </a:xfrm>
            <a:prstGeom prst="rect">
              <a:avLst/>
            </a:prstGeom>
          </p:spPr>
          <p:txBody>
            <a:bodyPr lIns="50800" tIns="50800" rIns="50800" bIns="50800" rtlCol="0" anchor="ctr"/>
            <a:lstStyle/>
            <a:p>
              <a:pPr algn="ctr">
                <a:lnSpc>
                  <a:spcPts val="2659"/>
                </a:lnSpc>
              </a:pPr>
              <a:endParaRPr dirty="0"/>
            </a:p>
          </p:txBody>
        </p:sp>
      </p:grpSp>
      <p:grpSp>
        <p:nvGrpSpPr>
          <p:cNvPr id="17" name="Group 17"/>
          <p:cNvGrpSpPr/>
          <p:nvPr/>
        </p:nvGrpSpPr>
        <p:grpSpPr>
          <a:xfrm>
            <a:off x="1692198" y="6069486"/>
            <a:ext cx="5429672" cy="882290"/>
            <a:chOff x="0" y="0"/>
            <a:chExt cx="1658877" cy="269558"/>
          </a:xfrm>
        </p:grpSpPr>
        <p:sp>
          <p:nvSpPr>
            <p:cNvPr id="18" name="Freeform 18"/>
            <p:cNvSpPr/>
            <p:nvPr/>
          </p:nvSpPr>
          <p:spPr>
            <a:xfrm>
              <a:off x="0" y="0"/>
              <a:ext cx="1658877" cy="269558"/>
            </a:xfrm>
            <a:custGeom>
              <a:avLst/>
              <a:gdLst/>
              <a:ahLst/>
              <a:cxnLst/>
              <a:rect l="l" t="t" r="r" b="b"/>
              <a:pathLst>
                <a:path w="1658877" h="269558">
                  <a:moveTo>
                    <a:pt x="67015" y="0"/>
                  </a:moveTo>
                  <a:lnTo>
                    <a:pt x="1591862" y="0"/>
                  </a:lnTo>
                  <a:cubicBezTo>
                    <a:pt x="1628873" y="0"/>
                    <a:pt x="1658877" y="30004"/>
                    <a:pt x="1658877" y="67015"/>
                  </a:cubicBezTo>
                  <a:lnTo>
                    <a:pt x="1658877" y="202543"/>
                  </a:lnTo>
                  <a:cubicBezTo>
                    <a:pt x="1658877" y="220316"/>
                    <a:pt x="1651816" y="237362"/>
                    <a:pt x="1639248" y="249930"/>
                  </a:cubicBezTo>
                  <a:cubicBezTo>
                    <a:pt x="1626681" y="262497"/>
                    <a:pt x="1609635" y="269558"/>
                    <a:pt x="1591862" y="269558"/>
                  </a:cubicBezTo>
                  <a:lnTo>
                    <a:pt x="67015" y="269558"/>
                  </a:lnTo>
                  <a:cubicBezTo>
                    <a:pt x="30004" y="269558"/>
                    <a:pt x="0" y="239554"/>
                    <a:pt x="0" y="202543"/>
                  </a:cubicBezTo>
                  <a:lnTo>
                    <a:pt x="0" y="67015"/>
                  </a:lnTo>
                  <a:cubicBezTo>
                    <a:pt x="0" y="30004"/>
                    <a:pt x="30004" y="0"/>
                    <a:pt x="67015" y="0"/>
                  </a:cubicBezTo>
                  <a:close/>
                </a:path>
              </a:pathLst>
            </a:custGeom>
            <a:solidFill>
              <a:srgbClr val="D8492A"/>
            </a:solidFill>
          </p:spPr>
          <p:txBody>
            <a:bodyPr/>
            <a:lstStyle/>
            <a:p>
              <a:endParaRPr lang="en-US" dirty="0"/>
            </a:p>
          </p:txBody>
        </p:sp>
        <p:sp>
          <p:nvSpPr>
            <p:cNvPr id="19" name="TextBox 19"/>
            <p:cNvSpPr txBox="1"/>
            <p:nvPr/>
          </p:nvSpPr>
          <p:spPr>
            <a:xfrm>
              <a:off x="0" y="-38100"/>
              <a:ext cx="1658877" cy="307658"/>
            </a:xfrm>
            <a:prstGeom prst="rect">
              <a:avLst/>
            </a:prstGeom>
          </p:spPr>
          <p:txBody>
            <a:bodyPr lIns="50800" tIns="50800" rIns="50800" bIns="50800" rtlCol="0" anchor="ctr"/>
            <a:lstStyle/>
            <a:p>
              <a:pPr algn="ctr">
                <a:lnSpc>
                  <a:spcPts val="2659"/>
                </a:lnSpc>
              </a:pPr>
              <a:endParaRPr dirty="0"/>
            </a:p>
          </p:txBody>
        </p:sp>
      </p:grpSp>
      <p:grpSp>
        <p:nvGrpSpPr>
          <p:cNvPr id="20" name="Group 20"/>
          <p:cNvGrpSpPr/>
          <p:nvPr/>
        </p:nvGrpSpPr>
        <p:grpSpPr>
          <a:xfrm>
            <a:off x="1028700" y="4893232"/>
            <a:ext cx="974260" cy="97426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492A"/>
            </a:solidFill>
          </p:spPr>
          <p:txBody>
            <a:bodyPr/>
            <a:lstStyle/>
            <a:p>
              <a:endParaRPr lang="en-US" dirty="0"/>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23" name="Group 23"/>
          <p:cNvGrpSpPr/>
          <p:nvPr/>
        </p:nvGrpSpPr>
        <p:grpSpPr>
          <a:xfrm>
            <a:off x="1028700" y="6023501"/>
            <a:ext cx="974260" cy="97426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492A"/>
            </a:solidFill>
          </p:spPr>
          <p:txBody>
            <a:bodyPr/>
            <a:lstStyle/>
            <a:p>
              <a:endParaRPr lang="en-US" dirty="0"/>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26" name="Group 26"/>
          <p:cNvGrpSpPr/>
          <p:nvPr/>
        </p:nvGrpSpPr>
        <p:grpSpPr>
          <a:xfrm>
            <a:off x="1692198" y="7243771"/>
            <a:ext cx="5429672" cy="882290"/>
            <a:chOff x="0" y="0"/>
            <a:chExt cx="1658877" cy="269558"/>
          </a:xfrm>
        </p:grpSpPr>
        <p:sp>
          <p:nvSpPr>
            <p:cNvPr id="27" name="Freeform 27"/>
            <p:cNvSpPr/>
            <p:nvPr/>
          </p:nvSpPr>
          <p:spPr>
            <a:xfrm>
              <a:off x="0" y="0"/>
              <a:ext cx="1658877" cy="269558"/>
            </a:xfrm>
            <a:custGeom>
              <a:avLst/>
              <a:gdLst/>
              <a:ahLst/>
              <a:cxnLst/>
              <a:rect l="l" t="t" r="r" b="b"/>
              <a:pathLst>
                <a:path w="1658877" h="269558">
                  <a:moveTo>
                    <a:pt x="67015" y="0"/>
                  </a:moveTo>
                  <a:lnTo>
                    <a:pt x="1591862" y="0"/>
                  </a:lnTo>
                  <a:cubicBezTo>
                    <a:pt x="1628873" y="0"/>
                    <a:pt x="1658877" y="30004"/>
                    <a:pt x="1658877" y="67015"/>
                  </a:cubicBezTo>
                  <a:lnTo>
                    <a:pt x="1658877" y="202543"/>
                  </a:lnTo>
                  <a:cubicBezTo>
                    <a:pt x="1658877" y="220316"/>
                    <a:pt x="1651816" y="237362"/>
                    <a:pt x="1639248" y="249930"/>
                  </a:cubicBezTo>
                  <a:cubicBezTo>
                    <a:pt x="1626681" y="262497"/>
                    <a:pt x="1609635" y="269558"/>
                    <a:pt x="1591862" y="269558"/>
                  </a:cubicBezTo>
                  <a:lnTo>
                    <a:pt x="67015" y="269558"/>
                  </a:lnTo>
                  <a:cubicBezTo>
                    <a:pt x="30004" y="269558"/>
                    <a:pt x="0" y="239554"/>
                    <a:pt x="0" y="202543"/>
                  </a:cubicBezTo>
                  <a:lnTo>
                    <a:pt x="0" y="67015"/>
                  </a:lnTo>
                  <a:cubicBezTo>
                    <a:pt x="0" y="30004"/>
                    <a:pt x="30004" y="0"/>
                    <a:pt x="67015" y="0"/>
                  </a:cubicBezTo>
                  <a:close/>
                </a:path>
              </a:pathLst>
            </a:custGeom>
            <a:solidFill>
              <a:srgbClr val="D8492A"/>
            </a:solidFill>
          </p:spPr>
          <p:txBody>
            <a:bodyPr/>
            <a:lstStyle/>
            <a:p>
              <a:endParaRPr lang="en-US" dirty="0"/>
            </a:p>
          </p:txBody>
        </p:sp>
        <p:sp>
          <p:nvSpPr>
            <p:cNvPr id="28" name="TextBox 28"/>
            <p:cNvSpPr txBox="1"/>
            <p:nvPr/>
          </p:nvSpPr>
          <p:spPr>
            <a:xfrm>
              <a:off x="0" y="-38100"/>
              <a:ext cx="1658877" cy="307658"/>
            </a:xfrm>
            <a:prstGeom prst="rect">
              <a:avLst/>
            </a:prstGeom>
          </p:spPr>
          <p:txBody>
            <a:bodyPr lIns="50800" tIns="50800" rIns="50800" bIns="50800" rtlCol="0" anchor="ctr"/>
            <a:lstStyle/>
            <a:p>
              <a:pPr algn="ctr">
                <a:lnSpc>
                  <a:spcPts val="2659"/>
                </a:lnSpc>
              </a:pPr>
              <a:endParaRPr dirty="0"/>
            </a:p>
          </p:txBody>
        </p:sp>
      </p:grpSp>
      <p:grpSp>
        <p:nvGrpSpPr>
          <p:cNvPr id="29" name="Group 29"/>
          <p:cNvGrpSpPr/>
          <p:nvPr/>
        </p:nvGrpSpPr>
        <p:grpSpPr>
          <a:xfrm>
            <a:off x="1028700" y="7197786"/>
            <a:ext cx="974260" cy="974260"/>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492A"/>
            </a:solidFill>
          </p:spPr>
          <p:txBody>
            <a:bodyPr/>
            <a:lstStyle/>
            <a:p>
              <a:endParaRPr lang="en-US" dirty="0"/>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32" name="Freeform 32"/>
          <p:cNvSpPr/>
          <p:nvPr/>
        </p:nvSpPr>
        <p:spPr>
          <a:xfrm>
            <a:off x="1145067" y="5139680"/>
            <a:ext cx="741526" cy="481364"/>
          </a:xfrm>
          <a:custGeom>
            <a:avLst/>
            <a:gdLst/>
            <a:ahLst/>
            <a:cxnLst/>
            <a:rect l="l" t="t" r="r" b="b"/>
            <a:pathLst>
              <a:path w="741526" h="481364">
                <a:moveTo>
                  <a:pt x="0" y="0"/>
                </a:moveTo>
                <a:lnTo>
                  <a:pt x="741526" y="0"/>
                </a:lnTo>
                <a:lnTo>
                  <a:pt x="741526" y="481364"/>
                </a:lnTo>
                <a:lnTo>
                  <a:pt x="0" y="4813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33" name="Freeform 33"/>
          <p:cNvSpPr/>
          <p:nvPr/>
        </p:nvSpPr>
        <p:spPr>
          <a:xfrm>
            <a:off x="1238449" y="6232652"/>
            <a:ext cx="610044" cy="613110"/>
          </a:xfrm>
          <a:custGeom>
            <a:avLst/>
            <a:gdLst/>
            <a:ahLst/>
            <a:cxnLst/>
            <a:rect l="l" t="t" r="r" b="b"/>
            <a:pathLst>
              <a:path w="610044" h="613110">
                <a:moveTo>
                  <a:pt x="0" y="0"/>
                </a:moveTo>
                <a:lnTo>
                  <a:pt x="610044" y="0"/>
                </a:lnTo>
                <a:lnTo>
                  <a:pt x="610044" y="613109"/>
                </a:lnTo>
                <a:lnTo>
                  <a:pt x="0" y="613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34" name="Freeform 34"/>
          <p:cNvSpPr/>
          <p:nvPr/>
        </p:nvSpPr>
        <p:spPr>
          <a:xfrm>
            <a:off x="1276666" y="7314380"/>
            <a:ext cx="478328" cy="741072"/>
          </a:xfrm>
          <a:custGeom>
            <a:avLst/>
            <a:gdLst/>
            <a:ahLst/>
            <a:cxnLst/>
            <a:rect l="l" t="t" r="r" b="b"/>
            <a:pathLst>
              <a:path w="478328" h="741072">
                <a:moveTo>
                  <a:pt x="0" y="0"/>
                </a:moveTo>
                <a:lnTo>
                  <a:pt x="478328" y="0"/>
                </a:lnTo>
                <a:lnTo>
                  <a:pt x="478328" y="741072"/>
                </a:lnTo>
                <a:lnTo>
                  <a:pt x="0" y="7410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35" name="Freeform 35"/>
          <p:cNvSpPr/>
          <p:nvPr/>
        </p:nvSpPr>
        <p:spPr>
          <a:xfrm>
            <a:off x="12229097" y="3469009"/>
            <a:ext cx="5352269" cy="5108984"/>
          </a:xfrm>
          <a:custGeom>
            <a:avLst/>
            <a:gdLst/>
            <a:ahLst/>
            <a:cxnLst/>
            <a:rect l="l" t="t" r="r" b="b"/>
            <a:pathLst>
              <a:path w="5352269" h="5108984">
                <a:moveTo>
                  <a:pt x="0" y="0"/>
                </a:moveTo>
                <a:lnTo>
                  <a:pt x="5352270" y="0"/>
                </a:lnTo>
                <a:lnTo>
                  <a:pt x="5352270" y="5108985"/>
                </a:lnTo>
                <a:lnTo>
                  <a:pt x="0" y="5108985"/>
                </a:lnTo>
                <a:lnTo>
                  <a:pt x="0" y="0"/>
                </a:lnTo>
                <a:close/>
              </a:path>
            </a:pathLst>
          </a:custGeom>
          <a:blipFill>
            <a:blip r:embed="rId10"/>
            <a:stretch>
              <a:fillRect/>
            </a:stretch>
          </a:blipFill>
        </p:spPr>
        <p:txBody>
          <a:bodyPr/>
          <a:lstStyle/>
          <a:p>
            <a:endParaRPr lang="en-US" dirty="0"/>
          </a:p>
        </p:txBody>
      </p:sp>
      <p:sp>
        <p:nvSpPr>
          <p:cNvPr id="36" name="TextBox 36"/>
          <p:cNvSpPr txBox="1"/>
          <p:nvPr/>
        </p:nvSpPr>
        <p:spPr>
          <a:xfrm>
            <a:off x="1848493" y="7419483"/>
            <a:ext cx="5466707" cy="437299"/>
          </a:xfrm>
          <a:prstGeom prst="rect">
            <a:avLst/>
          </a:prstGeom>
        </p:spPr>
        <p:txBody>
          <a:bodyPr wrap="square" lIns="0" tIns="0" rIns="0" bIns="0" rtlCol="0" anchor="t">
            <a:spAutoFit/>
          </a:bodyPr>
          <a:lstStyle/>
          <a:p>
            <a:pPr>
              <a:lnSpc>
                <a:spcPts val="3786"/>
              </a:lnSpc>
              <a:spcBef>
                <a:spcPct val="0"/>
              </a:spcBef>
            </a:pPr>
            <a:r>
              <a:rPr lang="en-US" sz="2000" dirty="0">
                <a:solidFill>
                  <a:srgbClr val="000000"/>
                </a:solidFill>
                <a:latin typeface="Poppins Medium"/>
              </a:rPr>
              <a:t>1350 Edgmont Avenue, Chester, PA 19013 </a:t>
            </a:r>
          </a:p>
        </p:txBody>
      </p:sp>
      <p:sp>
        <p:nvSpPr>
          <p:cNvPr id="37" name="TextBox 37"/>
          <p:cNvSpPr txBox="1"/>
          <p:nvPr/>
        </p:nvSpPr>
        <p:spPr>
          <a:xfrm>
            <a:off x="2212901" y="5083874"/>
            <a:ext cx="3286148" cy="483755"/>
          </a:xfrm>
          <a:prstGeom prst="rect">
            <a:avLst/>
          </a:prstGeom>
        </p:spPr>
        <p:txBody>
          <a:bodyPr lIns="0" tIns="0" rIns="0" bIns="0" rtlCol="0" anchor="t">
            <a:spAutoFit/>
          </a:bodyPr>
          <a:lstStyle/>
          <a:p>
            <a:pPr>
              <a:lnSpc>
                <a:spcPts val="3786"/>
              </a:lnSpc>
              <a:spcBef>
                <a:spcPct val="0"/>
              </a:spcBef>
            </a:pPr>
            <a:r>
              <a:rPr lang="en-US" sz="2704" dirty="0">
                <a:solidFill>
                  <a:srgbClr val="000000"/>
                </a:solidFill>
                <a:latin typeface="Poppins Medium"/>
              </a:rPr>
              <a:t>484-763-2831</a:t>
            </a:r>
          </a:p>
        </p:txBody>
      </p:sp>
      <p:sp>
        <p:nvSpPr>
          <p:cNvPr id="38" name="TextBox 38"/>
          <p:cNvSpPr txBox="1"/>
          <p:nvPr/>
        </p:nvSpPr>
        <p:spPr>
          <a:xfrm>
            <a:off x="2212901" y="6224495"/>
            <a:ext cx="4661942" cy="483755"/>
          </a:xfrm>
          <a:prstGeom prst="rect">
            <a:avLst/>
          </a:prstGeom>
        </p:spPr>
        <p:txBody>
          <a:bodyPr lIns="0" tIns="0" rIns="0" bIns="0" rtlCol="0" anchor="t">
            <a:spAutoFit/>
          </a:bodyPr>
          <a:lstStyle/>
          <a:p>
            <a:pPr>
              <a:lnSpc>
                <a:spcPts val="3786"/>
              </a:lnSpc>
              <a:spcBef>
                <a:spcPct val="0"/>
              </a:spcBef>
            </a:pPr>
            <a:r>
              <a:rPr lang="en-US" sz="2704" dirty="0">
                <a:solidFill>
                  <a:srgbClr val="000000"/>
                </a:solidFill>
                <a:latin typeface="Poppins Medium"/>
              </a:rPr>
              <a:t>www.chesteruplandsd.org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03737" y="-127238"/>
            <a:ext cx="12173240" cy="10541477"/>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3044" r="-3044"/>
              </a:stretch>
            </a:blipFill>
          </p:spPr>
          <p:txBody>
            <a:bodyPr/>
            <a:lstStyle/>
            <a:p>
              <a:endParaRPr lang="en-US" dirty="0"/>
            </a:p>
          </p:txBody>
        </p:sp>
      </p:grpSp>
      <p:grpSp>
        <p:nvGrpSpPr>
          <p:cNvPr id="4" name="Group 4"/>
          <p:cNvGrpSpPr/>
          <p:nvPr/>
        </p:nvGrpSpPr>
        <p:grpSpPr>
          <a:xfrm rot="2332430">
            <a:off x="10361167" y="-2667775"/>
            <a:ext cx="333700" cy="7948406"/>
            <a:chOff x="0" y="0"/>
            <a:chExt cx="87888" cy="2093407"/>
          </a:xfrm>
        </p:grpSpPr>
        <p:sp>
          <p:nvSpPr>
            <p:cNvPr id="5" name="Freeform 5"/>
            <p:cNvSpPr/>
            <p:nvPr/>
          </p:nvSpPr>
          <p:spPr>
            <a:xfrm>
              <a:off x="0" y="0"/>
              <a:ext cx="87888" cy="2093407"/>
            </a:xfrm>
            <a:custGeom>
              <a:avLst/>
              <a:gdLst/>
              <a:ahLst/>
              <a:cxnLst/>
              <a:rect l="l" t="t" r="r" b="b"/>
              <a:pathLst>
                <a:path w="87888" h="2093407">
                  <a:moveTo>
                    <a:pt x="0" y="0"/>
                  </a:moveTo>
                  <a:lnTo>
                    <a:pt x="87888" y="0"/>
                  </a:lnTo>
                  <a:lnTo>
                    <a:pt x="87888" y="2093407"/>
                  </a:lnTo>
                  <a:lnTo>
                    <a:pt x="0" y="2093407"/>
                  </a:lnTo>
                  <a:close/>
                </a:path>
              </a:pathLst>
            </a:custGeom>
            <a:solidFill>
              <a:srgbClr val="070809"/>
            </a:solidFill>
          </p:spPr>
          <p:txBody>
            <a:bodyPr/>
            <a:lstStyle/>
            <a:p>
              <a:endParaRPr lang="en-US" dirty="0"/>
            </a:p>
          </p:txBody>
        </p:sp>
        <p:sp>
          <p:nvSpPr>
            <p:cNvPr id="6" name="TextBox 6"/>
            <p:cNvSpPr txBox="1"/>
            <p:nvPr/>
          </p:nvSpPr>
          <p:spPr>
            <a:xfrm>
              <a:off x="0" y="-38100"/>
              <a:ext cx="87888" cy="2131507"/>
            </a:xfrm>
            <a:prstGeom prst="rect">
              <a:avLst/>
            </a:prstGeom>
          </p:spPr>
          <p:txBody>
            <a:bodyPr lIns="50800" tIns="50800" rIns="50800" bIns="50800" rtlCol="0" anchor="ctr"/>
            <a:lstStyle/>
            <a:p>
              <a:pPr algn="ctr">
                <a:lnSpc>
                  <a:spcPts val="2659"/>
                </a:lnSpc>
              </a:pPr>
              <a:endParaRPr dirty="0"/>
            </a:p>
          </p:txBody>
        </p:sp>
      </p:grpSp>
      <p:sp>
        <p:nvSpPr>
          <p:cNvPr id="7" name="Freeform 7"/>
          <p:cNvSpPr/>
          <p:nvPr/>
        </p:nvSpPr>
        <p:spPr>
          <a:xfrm rot="3328133">
            <a:off x="9338764" y="7494556"/>
            <a:ext cx="7296263" cy="1639659"/>
          </a:xfrm>
          <a:custGeom>
            <a:avLst/>
            <a:gdLst/>
            <a:ahLst/>
            <a:cxnLst/>
            <a:rect l="l" t="t" r="r" b="b"/>
            <a:pathLst>
              <a:path w="7296263" h="1639659">
                <a:moveTo>
                  <a:pt x="0" y="0"/>
                </a:moveTo>
                <a:lnTo>
                  <a:pt x="7296263" y="0"/>
                </a:lnTo>
                <a:lnTo>
                  <a:pt x="7296263" y="1639659"/>
                </a:lnTo>
                <a:lnTo>
                  <a:pt x="0" y="1639659"/>
                </a:lnTo>
                <a:lnTo>
                  <a:pt x="0" y="0"/>
                </a:lnTo>
                <a:close/>
              </a:path>
            </a:pathLst>
          </a:custGeom>
          <a:blipFill>
            <a:blip r:embed="rId3">
              <a:extLst>
                <a:ext uri="{96DAC541-7B7A-43D3-8B79-37D633B846F1}">
                  <asvg:svgBlip xmlns:asvg="http://schemas.microsoft.com/office/drawing/2016/SVG/main" r:embed="rId4"/>
                </a:ext>
              </a:extLst>
            </a:blip>
            <a:stretch>
              <a:fillRect t="-103242" b="-47711"/>
            </a:stretch>
          </a:blipFill>
        </p:spPr>
        <p:txBody>
          <a:bodyPr/>
          <a:lstStyle/>
          <a:p>
            <a:endParaRPr lang="en-US" dirty="0"/>
          </a:p>
        </p:txBody>
      </p:sp>
      <p:grpSp>
        <p:nvGrpSpPr>
          <p:cNvPr id="8" name="Group 8"/>
          <p:cNvGrpSpPr/>
          <p:nvPr/>
        </p:nvGrpSpPr>
        <p:grpSpPr>
          <a:xfrm rot="-1982695">
            <a:off x="11515192" y="4997596"/>
            <a:ext cx="1272884" cy="7948406"/>
            <a:chOff x="0" y="0"/>
            <a:chExt cx="335245" cy="2093407"/>
          </a:xfrm>
        </p:grpSpPr>
        <p:sp>
          <p:nvSpPr>
            <p:cNvPr id="9" name="Freeform 9"/>
            <p:cNvSpPr/>
            <p:nvPr/>
          </p:nvSpPr>
          <p:spPr>
            <a:xfrm>
              <a:off x="0" y="0"/>
              <a:ext cx="335245" cy="2093407"/>
            </a:xfrm>
            <a:custGeom>
              <a:avLst/>
              <a:gdLst/>
              <a:ahLst/>
              <a:cxnLst/>
              <a:rect l="l" t="t" r="r" b="b"/>
              <a:pathLst>
                <a:path w="335245" h="2093407">
                  <a:moveTo>
                    <a:pt x="0" y="0"/>
                  </a:moveTo>
                  <a:lnTo>
                    <a:pt x="335245" y="0"/>
                  </a:lnTo>
                  <a:lnTo>
                    <a:pt x="335245" y="2093407"/>
                  </a:lnTo>
                  <a:lnTo>
                    <a:pt x="0" y="2093407"/>
                  </a:lnTo>
                  <a:close/>
                </a:path>
              </a:pathLst>
            </a:custGeom>
            <a:solidFill>
              <a:srgbClr val="DC4A26"/>
            </a:solidFill>
          </p:spPr>
          <p:txBody>
            <a:bodyPr/>
            <a:lstStyle/>
            <a:p>
              <a:endParaRPr lang="en-US" dirty="0"/>
            </a:p>
          </p:txBody>
        </p:sp>
        <p:sp>
          <p:nvSpPr>
            <p:cNvPr id="10" name="TextBox 10"/>
            <p:cNvSpPr txBox="1"/>
            <p:nvPr/>
          </p:nvSpPr>
          <p:spPr>
            <a:xfrm>
              <a:off x="0" y="-38100"/>
              <a:ext cx="335245" cy="2131507"/>
            </a:xfrm>
            <a:prstGeom prst="rect">
              <a:avLst/>
            </a:prstGeom>
          </p:spPr>
          <p:txBody>
            <a:bodyPr lIns="50800" tIns="50800" rIns="50800" bIns="50800" rtlCol="0" anchor="ctr"/>
            <a:lstStyle/>
            <a:p>
              <a:pPr algn="ctr">
                <a:lnSpc>
                  <a:spcPts val="2659"/>
                </a:lnSpc>
              </a:pPr>
              <a:endParaRPr dirty="0"/>
            </a:p>
          </p:txBody>
        </p:sp>
      </p:grpSp>
      <p:sp>
        <p:nvSpPr>
          <p:cNvPr id="11" name="Freeform 11"/>
          <p:cNvSpPr/>
          <p:nvPr/>
        </p:nvSpPr>
        <p:spPr>
          <a:xfrm rot="8100000">
            <a:off x="7566331" y="6142920"/>
            <a:ext cx="4874793" cy="1065701"/>
          </a:xfrm>
          <a:custGeom>
            <a:avLst/>
            <a:gdLst/>
            <a:ahLst/>
            <a:cxnLst/>
            <a:rect l="l" t="t" r="r" b="b"/>
            <a:pathLst>
              <a:path w="4874793" h="1065701">
                <a:moveTo>
                  <a:pt x="0" y="0"/>
                </a:moveTo>
                <a:lnTo>
                  <a:pt x="4874793" y="0"/>
                </a:lnTo>
                <a:lnTo>
                  <a:pt x="4874793" y="1065702"/>
                </a:lnTo>
                <a:lnTo>
                  <a:pt x="0" y="1065702"/>
                </a:lnTo>
                <a:lnTo>
                  <a:pt x="0" y="0"/>
                </a:lnTo>
                <a:close/>
              </a:path>
            </a:pathLst>
          </a:custGeom>
          <a:blipFill>
            <a:blip r:embed="rId3">
              <a:extLst>
                <a:ext uri="{96DAC541-7B7A-43D3-8B79-37D633B846F1}">
                  <asvg:svgBlip xmlns:asvg="http://schemas.microsoft.com/office/drawing/2016/SVG/main" r:embed="rId4"/>
                </a:ext>
              </a:extLst>
            </a:blip>
            <a:stretch>
              <a:fillRect l="-36892" t="-203373" r="-12780" b="-82738"/>
            </a:stretch>
          </a:blipFill>
        </p:spPr>
        <p:txBody>
          <a:bodyPr/>
          <a:lstStyle/>
          <a:p>
            <a:endParaRPr lang="en-US" dirty="0"/>
          </a:p>
        </p:txBody>
      </p:sp>
      <p:sp>
        <p:nvSpPr>
          <p:cNvPr id="12" name="Freeform 12"/>
          <p:cNvSpPr/>
          <p:nvPr/>
        </p:nvSpPr>
        <p:spPr>
          <a:xfrm rot="7883962">
            <a:off x="9427823" y="1108417"/>
            <a:ext cx="7296263" cy="1639659"/>
          </a:xfrm>
          <a:custGeom>
            <a:avLst/>
            <a:gdLst/>
            <a:ahLst/>
            <a:cxnLst/>
            <a:rect l="l" t="t" r="r" b="b"/>
            <a:pathLst>
              <a:path w="7296263" h="1639659">
                <a:moveTo>
                  <a:pt x="0" y="0"/>
                </a:moveTo>
                <a:lnTo>
                  <a:pt x="7296263" y="0"/>
                </a:lnTo>
                <a:lnTo>
                  <a:pt x="7296263" y="1639659"/>
                </a:lnTo>
                <a:lnTo>
                  <a:pt x="0" y="1639659"/>
                </a:lnTo>
                <a:lnTo>
                  <a:pt x="0" y="0"/>
                </a:lnTo>
                <a:close/>
              </a:path>
            </a:pathLst>
          </a:custGeom>
          <a:blipFill>
            <a:blip r:embed="rId3">
              <a:extLst>
                <a:ext uri="{96DAC541-7B7A-43D3-8B79-37D633B846F1}">
                  <asvg:svgBlip xmlns:asvg="http://schemas.microsoft.com/office/drawing/2016/SVG/main" r:embed="rId4"/>
                </a:ext>
              </a:extLst>
            </a:blip>
            <a:stretch>
              <a:fillRect t="-103242" b="-47711"/>
            </a:stretch>
          </a:blipFill>
        </p:spPr>
        <p:txBody>
          <a:bodyPr/>
          <a:lstStyle/>
          <a:p>
            <a:endParaRPr lang="en-US" dirty="0"/>
          </a:p>
        </p:txBody>
      </p:sp>
      <p:grpSp>
        <p:nvGrpSpPr>
          <p:cNvPr id="13" name="Group 13"/>
          <p:cNvGrpSpPr/>
          <p:nvPr/>
        </p:nvGrpSpPr>
        <p:grpSpPr>
          <a:xfrm rot="2348597">
            <a:off x="12091432" y="-3230784"/>
            <a:ext cx="1272884" cy="7948406"/>
            <a:chOff x="0" y="0"/>
            <a:chExt cx="335245" cy="2093407"/>
          </a:xfrm>
        </p:grpSpPr>
        <p:sp>
          <p:nvSpPr>
            <p:cNvPr id="14" name="Freeform 14"/>
            <p:cNvSpPr/>
            <p:nvPr/>
          </p:nvSpPr>
          <p:spPr>
            <a:xfrm>
              <a:off x="0" y="0"/>
              <a:ext cx="335245" cy="2093407"/>
            </a:xfrm>
            <a:custGeom>
              <a:avLst/>
              <a:gdLst/>
              <a:ahLst/>
              <a:cxnLst/>
              <a:rect l="l" t="t" r="r" b="b"/>
              <a:pathLst>
                <a:path w="335245" h="2093407">
                  <a:moveTo>
                    <a:pt x="0" y="0"/>
                  </a:moveTo>
                  <a:lnTo>
                    <a:pt x="335245" y="0"/>
                  </a:lnTo>
                  <a:lnTo>
                    <a:pt x="335245" y="2093407"/>
                  </a:lnTo>
                  <a:lnTo>
                    <a:pt x="0" y="2093407"/>
                  </a:lnTo>
                  <a:close/>
                </a:path>
              </a:pathLst>
            </a:custGeom>
            <a:solidFill>
              <a:srgbClr val="DC4A26"/>
            </a:solidFill>
          </p:spPr>
          <p:txBody>
            <a:bodyPr/>
            <a:lstStyle/>
            <a:p>
              <a:endParaRPr lang="en-US" dirty="0"/>
            </a:p>
          </p:txBody>
        </p:sp>
        <p:sp>
          <p:nvSpPr>
            <p:cNvPr id="15" name="TextBox 15"/>
            <p:cNvSpPr txBox="1"/>
            <p:nvPr/>
          </p:nvSpPr>
          <p:spPr>
            <a:xfrm>
              <a:off x="0" y="-38100"/>
              <a:ext cx="335245" cy="2131507"/>
            </a:xfrm>
            <a:prstGeom prst="rect">
              <a:avLst/>
            </a:prstGeom>
          </p:spPr>
          <p:txBody>
            <a:bodyPr lIns="50800" tIns="50800" rIns="50800" bIns="50800" rtlCol="0" anchor="ctr"/>
            <a:lstStyle/>
            <a:p>
              <a:pPr algn="ctr">
                <a:lnSpc>
                  <a:spcPts val="2659"/>
                </a:lnSpc>
              </a:pPr>
              <a:endParaRPr dirty="0"/>
            </a:p>
          </p:txBody>
        </p:sp>
      </p:grpSp>
      <p:grpSp>
        <p:nvGrpSpPr>
          <p:cNvPr id="16" name="Group 16"/>
          <p:cNvGrpSpPr/>
          <p:nvPr/>
        </p:nvGrpSpPr>
        <p:grpSpPr>
          <a:xfrm rot="-1982695">
            <a:off x="8895447" y="5657099"/>
            <a:ext cx="1272884" cy="7948406"/>
            <a:chOff x="0" y="0"/>
            <a:chExt cx="335245" cy="2093407"/>
          </a:xfrm>
        </p:grpSpPr>
        <p:sp>
          <p:nvSpPr>
            <p:cNvPr id="17" name="Freeform 17"/>
            <p:cNvSpPr/>
            <p:nvPr/>
          </p:nvSpPr>
          <p:spPr>
            <a:xfrm>
              <a:off x="0" y="0"/>
              <a:ext cx="335245" cy="2093407"/>
            </a:xfrm>
            <a:custGeom>
              <a:avLst/>
              <a:gdLst/>
              <a:ahLst/>
              <a:cxnLst/>
              <a:rect l="l" t="t" r="r" b="b"/>
              <a:pathLst>
                <a:path w="335245" h="2093407">
                  <a:moveTo>
                    <a:pt x="0" y="0"/>
                  </a:moveTo>
                  <a:lnTo>
                    <a:pt x="335245" y="0"/>
                  </a:lnTo>
                  <a:lnTo>
                    <a:pt x="335245" y="2093407"/>
                  </a:lnTo>
                  <a:lnTo>
                    <a:pt x="0" y="2093407"/>
                  </a:lnTo>
                  <a:close/>
                </a:path>
              </a:pathLst>
            </a:custGeom>
            <a:solidFill>
              <a:srgbClr val="DC4A26"/>
            </a:solidFill>
          </p:spPr>
          <p:txBody>
            <a:bodyPr/>
            <a:lstStyle/>
            <a:p>
              <a:endParaRPr lang="en-US" dirty="0"/>
            </a:p>
          </p:txBody>
        </p:sp>
        <p:sp>
          <p:nvSpPr>
            <p:cNvPr id="18" name="TextBox 18"/>
            <p:cNvSpPr txBox="1"/>
            <p:nvPr/>
          </p:nvSpPr>
          <p:spPr>
            <a:xfrm>
              <a:off x="0" y="-38100"/>
              <a:ext cx="335245" cy="2131507"/>
            </a:xfrm>
            <a:prstGeom prst="rect">
              <a:avLst/>
            </a:prstGeom>
          </p:spPr>
          <p:txBody>
            <a:bodyPr lIns="50800" tIns="50800" rIns="50800" bIns="50800" rtlCol="0" anchor="ctr"/>
            <a:lstStyle/>
            <a:p>
              <a:pPr algn="ctr">
                <a:lnSpc>
                  <a:spcPts val="2659"/>
                </a:lnSpc>
              </a:pPr>
              <a:endParaRPr dirty="0"/>
            </a:p>
          </p:txBody>
        </p:sp>
      </p:grpSp>
      <p:grpSp>
        <p:nvGrpSpPr>
          <p:cNvPr id="19" name="Group 19"/>
          <p:cNvGrpSpPr/>
          <p:nvPr/>
        </p:nvGrpSpPr>
        <p:grpSpPr>
          <a:xfrm rot="-1982695">
            <a:off x="10602125" y="5401032"/>
            <a:ext cx="333700" cy="7948406"/>
            <a:chOff x="0" y="0"/>
            <a:chExt cx="87888" cy="2093407"/>
          </a:xfrm>
        </p:grpSpPr>
        <p:sp>
          <p:nvSpPr>
            <p:cNvPr id="20" name="Freeform 20"/>
            <p:cNvSpPr/>
            <p:nvPr/>
          </p:nvSpPr>
          <p:spPr>
            <a:xfrm>
              <a:off x="0" y="0"/>
              <a:ext cx="87888" cy="2093407"/>
            </a:xfrm>
            <a:custGeom>
              <a:avLst/>
              <a:gdLst/>
              <a:ahLst/>
              <a:cxnLst/>
              <a:rect l="l" t="t" r="r" b="b"/>
              <a:pathLst>
                <a:path w="87888" h="2093407">
                  <a:moveTo>
                    <a:pt x="0" y="0"/>
                  </a:moveTo>
                  <a:lnTo>
                    <a:pt x="87888" y="0"/>
                  </a:lnTo>
                  <a:lnTo>
                    <a:pt x="87888" y="2093407"/>
                  </a:lnTo>
                  <a:lnTo>
                    <a:pt x="0" y="2093407"/>
                  </a:lnTo>
                  <a:close/>
                </a:path>
              </a:pathLst>
            </a:custGeom>
            <a:solidFill>
              <a:srgbClr val="000000"/>
            </a:solidFill>
          </p:spPr>
          <p:txBody>
            <a:bodyPr/>
            <a:lstStyle/>
            <a:p>
              <a:endParaRPr lang="en-US" dirty="0"/>
            </a:p>
          </p:txBody>
        </p:sp>
        <p:sp>
          <p:nvSpPr>
            <p:cNvPr id="21" name="TextBox 21"/>
            <p:cNvSpPr txBox="1"/>
            <p:nvPr/>
          </p:nvSpPr>
          <p:spPr>
            <a:xfrm>
              <a:off x="0" y="-38100"/>
              <a:ext cx="87888" cy="2131507"/>
            </a:xfrm>
            <a:prstGeom prst="rect">
              <a:avLst/>
            </a:prstGeom>
          </p:spPr>
          <p:txBody>
            <a:bodyPr lIns="50800" tIns="50800" rIns="50800" bIns="50800" rtlCol="0" anchor="ctr"/>
            <a:lstStyle/>
            <a:p>
              <a:pPr algn="ctr">
                <a:lnSpc>
                  <a:spcPts val="2659"/>
                </a:lnSpc>
              </a:pPr>
              <a:endParaRPr dirty="0"/>
            </a:p>
          </p:txBody>
        </p:sp>
      </p:grpSp>
      <p:sp>
        <p:nvSpPr>
          <p:cNvPr id="22" name="AutoShape 22"/>
          <p:cNvSpPr/>
          <p:nvPr/>
        </p:nvSpPr>
        <p:spPr>
          <a:xfrm rot="-7385849">
            <a:off x="8646170" y="9181349"/>
            <a:ext cx="6492240" cy="0"/>
          </a:xfrm>
          <a:prstGeom prst="line">
            <a:avLst/>
          </a:prstGeom>
          <a:ln w="38100" cap="flat">
            <a:solidFill>
              <a:srgbClr val="FFFFFF"/>
            </a:solidFill>
            <a:prstDash val="solid"/>
            <a:headEnd type="none" w="sm" len="sm"/>
            <a:tailEnd type="none" w="sm" len="sm"/>
          </a:ln>
        </p:spPr>
        <p:txBody>
          <a:bodyPr/>
          <a:lstStyle/>
          <a:p>
            <a:endParaRPr lang="en-US" dirty="0"/>
          </a:p>
        </p:txBody>
      </p:sp>
      <p:sp>
        <p:nvSpPr>
          <p:cNvPr id="23" name="Freeform 23"/>
          <p:cNvSpPr/>
          <p:nvPr/>
        </p:nvSpPr>
        <p:spPr>
          <a:xfrm rot="2700000">
            <a:off x="8403289" y="2830444"/>
            <a:ext cx="3967638" cy="1023195"/>
          </a:xfrm>
          <a:custGeom>
            <a:avLst/>
            <a:gdLst/>
            <a:ahLst/>
            <a:cxnLst/>
            <a:rect l="l" t="t" r="r" b="b"/>
            <a:pathLst>
              <a:path w="3967638" h="1023195">
                <a:moveTo>
                  <a:pt x="0" y="0"/>
                </a:moveTo>
                <a:lnTo>
                  <a:pt x="3967638" y="0"/>
                </a:lnTo>
                <a:lnTo>
                  <a:pt x="3967638" y="1023195"/>
                </a:lnTo>
                <a:lnTo>
                  <a:pt x="0" y="1023195"/>
                </a:lnTo>
                <a:lnTo>
                  <a:pt x="0" y="0"/>
                </a:lnTo>
                <a:close/>
              </a:path>
            </a:pathLst>
          </a:custGeom>
          <a:blipFill>
            <a:blip r:embed="rId3">
              <a:extLst>
                <a:ext uri="{96DAC541-7B7A-43D3-8B79-37D633B846F1}">
                  <asvg:svgBlip xmlns:asvg="http://schemas.microsoft.com/office/drawing/2016/SVG/main" r:embed="rId4"/>
                </a:ext>
              </a:extLst>
            </a:blip>
            <a:stretch>
              <a:fillRect l="-74620" t="-211822" r="-9273" b="-90329"/>
            </a:stretch>
          </a:blipFill>
        </p:spPr>
        <p:txBody>
          <a:bodyPr/>
          <a:lstStyle/>
          <a:p>
            <a:endParaRPr lang="en-US" dirty="0"/>
          </a:p>
        </p:txBody>
      </p:sp>
      <p:grpSp>
        <p:nvGrpSpPr>
          <p:cNvPr id="24" name="Group 24"/>
          <p:cNvGrpSpPr/>
          <p:nvPr/>
        </p:nvGrpSpPr>
        <p:grpSpPr>
          <a:xfrm>
            <a:off x="6843662" y="2407340"/>
            <a:ext cx="4873849" cy="487384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solidFill>
          </p:spPr>
          <p:txBody>
            <a:bodyPr/>
            <a:lstStyle/>
            <a:p>
              <a:endParaRPr lang="en-US" dirty="0"/>
            </a:p>
          </p:txBody>
        </p:sp>
        <p:sp>
          <p:nvSpPr>
            <p:cNvPr id="26" name="TextBox 26"/>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dirty="0"/>
            </a:p>
          </p:txBody>
        </p:sp>
      </p:grpSp>
      <p:grpSp>
        <p:nvGrpSpPr>
          <p:cNvPr id="27" name="Group 27"/>
          <p:cNvGrpSpPr/>
          <p:nvPr/>
        </p:nvGrpSpPr>
        <p:grpSpPr>
          <a:xfrm rot="2348597">
            <a:off x="9437144" y="-3974203"/>
            <a:ext cx="1272884" cy="7948406"/>
            <a:chOff x="0" y="0"/>
            <a:chExt cx="335245" cy="2093407"/>
          </a:xfrm>
        </p:grpSpPr>
        <p:sp>
          <p:nvSpPr>
            <p:cNvPr id="28" name="Freeform 28"/>
            <p:cNvSpPr/>
            <p:nvPr/>
          </p:nvSpPr>
          <p:spPr>
            <a:xfrm>
              <a:off x="0" y="0"/>
              <a:ext cx="335245" cy="2093407"/>
            </a:xfrm>
            <a:custGeom>
              <a:avLst/>
              <a:gdLst/>
              <a:ahLst/>
              <a:cxnLst/>
              <a:rect l="l" t="t" r="r" b="b"/>
              <a:pathLst>
                <a:path w="335245" h="2093407">
                  <a:moveTo>
                    <a:pt x="0" y="0"/>
                  </a:moveTo>
                  <a:lnTo>
                    <a:pt x="335245" y="0"/>
                  </a:lnTo>
                  <a:lnTo>
                    <a:pt x="335245" y="2093407"/>
                  </a:lnTo>
                  <a:lnTo>
                    <a:pt x="0" y="2093407"/>
                  </a:lnTo>
                  <a:close/>
                </a:path>
              </a:pathLst>
            </a:custGeom>
            <a:solidFill>
              <a:srgbClr val="DC4A26"/>
            </a:solidFill>
          </p:spPr>
          <p:txBody>
            <a:bodyPr/>
            <a:lstStyle/>
            <a:p>
              <a:endParaRPr lang="en-US" dirty="0"/>
            </a:p>
          </p:txBody>
        </p:sp>
        <p:sp>
          <p:nvSpPr>
            <p:cNvPr id="29" name="TextBox 29"/>
            <p:cNvSpPr txBox="1"/>
            <p:nvPr/>
          </p:nvSpPr>
          <p:spPr>
            <a:xfrm>
              <a:off x="0" y="-38100"/>
              <a:ext cx="335245" cy="2131507"/>
            </a:xfrm>
            <a:prstGeom prst="rect">
              <a:avLst/>
            </a:prstGeom>
          </p:spPr>
          <p:txBody>
            <a:bodyPr lIns="50800" tIns="50800" rIns="50800" bIns="50800" rtlCol="0" anchor="ctr"/>
            <a:lstStyle/>
            <a:p>
              <a:pPr algn="ctr">
                <a:lnSpc>
                  <a:spcPts val="2659"/>
                </a:lnSpc>
              </a:pPr>
              <a:endParaRPr dirty="0"/>
            </a:p>
          </p:txBody>
        </p:sp>
      </p:grpSp>
      <p:sp>
        <p:nvSpPr>
          <p:cNvPr id="30" name="AutoShape 30"/>
          <p:cNvSpPr/>
          <p:nvPr/>
        </p:nvSpPr>
        <p:spPr>
          <a:xfrm rot="-3022058">
            <a:off x="6479386" y="-19050"/>
            <a:ext cx="6492240" cy="0"/>
          </a:xfrm>
          <a:prstGeom prst="line">
            <a:avLst/>
          </a:prstGeom>
          <a:ln w="38100" cap="flat">
            <a:solidFill>
              <a:srgbClr val="FFFFFF"/>
            </a:solidFill>
            <a:prstDash val="solid"/>
            <a:headEnd type="none" w="sm" len="sm"/>
            <a:tailEnd type="none" w="sm" len="sm"/>
          </a:ln>
        </p:spPr>
        <p:txBody>
          <a:bodyPr/>
          <a:lstStyle/>
          <a:p>
            <a:endParaRPr lang="en-US" dirty="0"/>
          </a:p>
        </p:txBody>
      </p:sp>
      <p:grpSp>
        <p:nvGrpSpPr>
          <p:cNvPr id="31" name="Group 31"/>
          <p:cNvGrpSpPr/>
          <p:nvPr/>
        </p:nvGrpSpPr>
        <p:grpSpPr>
          <a:xfrm>
            <a:off x="-2095001" y="2407340"/>
            <a:ext cx="11375587" cy="4873849"/>
            <a:chOff x="0" y="0"/>
            <a:chExt cx="2996039" cy="1283647"/>
          </a:xfrm>
        </p:grpSpPr>
        <p:sp>
          <p:nvSpPr>
            <p:cNvPr id="32" name="Freeform 32"/>
            <p:cNvSpPr/>
            <p:nvPr/>
          </p:nvSpPr>
          <p:spPr>
            <a:xfrm>
              <a:off x="0" y="0"/>
              <a:ext cx="2996040" cy="1283647"/>
            </a:xfrm>
            <a:custGeom>
              <a:avLst/>
              <a:gdLst/>
              <a:ahLst/>
              <a:cxnLst/>
              <a:rect l="l" t="t" r="r" b="b"/>
              <a:pathLst>
                <a:path w="2996040" h="1283647">
                  <a:moveTo>
                    <a:pt x="0" y="0"/>
                  </a:moveTo>
                  <a:lnTo>
                    <a:pt x="2996040" y="0"/>
                  </a:lnTo>
                  <a:lnTo>
                    <a:pt x="2996040" y="1283647"/>
                  </a:lnTo>
                  <a:lnTo>
                    <a:pt x="0" y="1283647"/>
                  </a:lnTo>
                  <a:close/>
                </a:path>
              </a:pathLst>
            </a:custGeom>
            <a:solidFill>
              <a:srgbClr val="070809"/>
            </a:solidFill>
          </p:spPr>
          <p:txBody>
            <a:bodyPr/>
            <a:lstStyle/>
            <a:p>
              <a:endParaRPr lang="en-US" dirty="0"/>
            </a:p>
          </p:txBody>
        </p:sp>
        <p:sp>
          <p:nvSpPr>
            <p:cNvPr id="33" name="TextBox 33"/>
            <p:cNvSpPr txBox="1"/>
            <p:nvPr/>
          </p:nvSpPr>
          <p:spPr>
            <a:xfrm>
              <a:off x="0" y="-38100"/>
              <a:ext cx="2996039" cy="1321747"/>
            </a:xfrm>
            <a:prstGeom prst="rect">
              <a:avLst/>
            </a:prstGeom>
          </p:spPr>
          <p:txBody>
            <a:bodyPr lIns="50800" tIns="50800" rIns="50800" bIns="50800" rtlCol="0" anchor="ctr"/>
            <a:lstStyle/>
            <a:p>
              <a:pPr algn="ctr">
                <a:lnSpc>
                  <a:spcPts val="2659"/>
                </a:lnSpc>
                <a:spcBef>
                  <a:spcPct val="0"/>
                </a:spcBef>
              </a:pPr>
              <a:endParaRPr dirty="0"/>
            </a:p>
          </p:txBody>
        </p:sp>
      </p:grpSp>
      <p:sp>
        <p:nvSpPr>
          <p:cNvPr id="34" name="Freeform 34"/>
          <p:cNvSpPr/>
          <p:nvPr/>
        </p:nvSpPr>
        <p:spPr>
          <a:xfrm>
            <a:off x="1028700" y="8732033"/>
            <a:ext cx="526267" cy="526267"/>
          </a:xfrm>
          <a:custGeom>
            <a:avLst/>
            <a:gdLst/>
            <a:ahLst/>
            <a:cxnLst/>
            <a:rect l="l" t="t" r="r" b="b"/>
            <a:pathLst>
              <a:path w="526267" h="526267">
                <a:moveTo>
                  <a:pt x="0" y="0"/>
                </a:moveTo>
                <a:lnTo>
                  <a:pt x="526267" y="0"/>
                </a:lnTo>
                <a:lnTo>
                  <a:pt x="526267" y="526267"/>
                </a:lnTo>
                <a:lnTo>
                  <a:pt x="0" y="526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5" name="TextBox 35"/>
          <p:cNvSpPr txBox="1"/>
          <p:nvPr/>
        </p:nvSpPr>
        <p:spPr>
          <a:xfrm>
            <a:off x="1028700" y="3368608"/>
            <a:ext cx="7967760" cy="1706647"/>
          </a:xfrm>
          <a:prstGeom prst="rect">
            <a:avLst/>
          </a:prstGeom>
        </p:spPr>
        <p:txBody>
          <a:bodyPr lIns="0" tIns="0" rIns="0" bIns="0" rtlCol="0" anchor="t">
            <a:spAutoFit/>
          </a:bodyPr>
          <a:lstStyle/>
          <a:p>
            <a:pPr>
              <a:lnSpc>
                <a:spcPts val="12640"/>
              </a:lnSpc>
            </a:pPr>
            <a:r>
              <a:rPr lang="en-US" sz="10534" dirty="0">
                <a:solidFill>
                  <a:srgbClr val="FFFFFF"/>
                </a:solidFill>
                <a:latin typeface="Poppins Bold"/>
              </a:rPr>
              <a:t>Thank You</a:t>
            </a:r>
          </a:p>
        </p:txBody>
      </p:sp>
      <p:sp>
        <p:nvSpPr>
          <p:cNvPr id="36" name="TextBox 36"/>
          <p:cNvSpPr txBox="1"/>
          <p:nvPr/>
        </p:nvSpPr>
        <p:spPr>
          <a:xfrm>
            <a:off x="1028700" y="5324254"/>
            <a:ext cx="6841133" cy="1038225"/>
          </a:xfrm>
          <a:prstGeom prst="rect">
            <a:avLst/>
          </a:prstGeom>
        </p:spPr>
        <p:txBody>
          <a:bodyPr lIns="0" tIns="0" rIns="0" bIns="0" rtlCol="0" anchor="t">
            <a:spAutoFit/>
          </a:bodyPr>
          <a:lstStyle/>
          <a:p>
            <a:pPr>
              <a:lnSpc>
                <a:spcPts val="3994"/>
              </a:lnSpc>
              <a:spcBef>
                <a:spcPct val="0"/>
              </a:spcBef>
            </a:pPr>
            <a:r>
              <a:rPr lang="en-US" sz="3328" spc="878" dirty="0">
                <a:solidFill>
                  <a:srgbClr val="DC4A26"/>
                </a:solidFill>
                <a:latin typeface="Poppins"/>
              </a:rPr>
              <a:t>CHESTER UPLAND SCHOOL DISTRICT </a:t>
            </a:r>
          </a:p>
        </p:txBody>
      </p:sp>
      <p:sp>
        <p:nvSpPr>
          <p:cNvPr id="37" name="TextBox 37"/>
          <p:cNvSpPr txBox="1"/>
          <p:nvPr/>
        </p:nvSpPr>
        <p:spPr>
          <a:xfrm>
            <a:off x="1711966" y="8737991"/>
            <a:ext cx="5467519" cy="485775"/>
          </a:xfrm>
          <a:prstGeom prst="rect">
            <a:avLst/>
          </a:prstGeom>
        </p:spPr>
        <p:txBody>
          <a:bodyPr lIns="0" tIns="0" rIns="0" bIns="0" rtlCol="0" anchor="t">
            <a:spAutoFit/>
          </a:bodyPr>
          <a:lstStyle/>
          <a:p>
            <a:pPr>
              <a:lnSpc>
                <a:spcPts val="3600"/>
              </a:lnSpc>
              <a:spcBef>
                <a:spcPct val="0"/>
              </a:spcBef>
            </a:pPr>
            <a:r>
              <a:rPr lang="en-US" sz="3000" dirty="0">
                <a:solidFill>
                  <a:srgbClr val="000000"/>
                </a:solidFill>
                <a:latin typeface="Poppins"/>
              </a:rPr>
              <a:t>chesteruplandsd.org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27801-81D8-670B-9B82-38617CE2977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7691B35-DE51-8CAA-788D-D6912838944E}"/>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91899987-D8EA-4DF5-DDCD-F9DB8FB85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53F50C3C-D778-9BE2-C1ED-A5942904E0F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D3096D84-BBD7-0CA7-FD9D-38D72B02E509}"/>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8E61C528-56F0-B3E0-5A19-0F5095A0A344}"/>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2A680F6F-642B-7FB2-F852-80CFC3BC3746}"/>
              </a:ext>
            </a:extLst>
          </p:cNvPr>
          <p:cNvSpPr/>
          <p:nvPr/>
        </p:nvSpPr>
        <p:spPr>
          <a:xfrm>
            <a:off x="16045906" y="668336"/>
            <a:ext cx="1724695" cy="1397003"/>
          </a:xfrm>
          <a:custGeom>
            <a:avLst/>
            <a:gdLst/>
            <a:ahLst/>
            <a:cxnLst/>
            <a:rect l="l" t="t" r="r" b="b"/>
            <a:pathLst>
              <a:path w="1724695" h="1397003">
                <a:moveTo>
                  <a:pt x="0" y="0"/>
                </a:moveTo>
                <a:lnTo>
                  <a:pt x="1724695" y="0"/>
                </a:lnTo>
                <a:lnTo>
                  <a:pt x="1724695" y="1397003"/>
                </a:lnTo>
                <a:lnTo>
                  <a:pt x="0" y="1397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D56D774A-1953-29E7-D589-82B92A62FFF1}"/>
              </a:ext>
            </a:extLst>
          </p:cNvPr>
          <p:cNvSpPr txBox="1"/>
          <p:nvPr/>
        </p:nvSpPr>
        <p:spPr>
          <a:xfrm>
            <a:off x="1028700" y="1849028"/>
            <a:ext cx="15879553" cy="98328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FINANCIAL UPDATE</a:t>
            </a:r>
          </a:p>
        </p:txBody>
      </p:sp>
      <p:sp>
        <p:nvSpPr>
          <p:cNvPr id="10" name="TextBox 9">
            <a:extLst>
              <a:ext uri="{FF2B5EF4-FFF2-40B4-BE49-F238E27FC236}">
                <a16:creationId xmlns:a16="http://schemas.microsoft.com/office/drawing/2014/main" id="{B350B829-076D-79CD-8E86-B9FD64BED48B}"/>
              </a:ext>
            </a:extLst>
          </p:cNvPr>
          <p:cNvSpPr txBox="1"/>
          <p:nvPr/>
        </p:nvSpPr>
        <p:spPr>
          <a:xfrm>
            <a:off x="1828800" y="3048111"/>
            <a:ext cx="12272433" cy="6986528"/>
          </a:xfrm>
          <a:prstGeom prst="rect">
            <a:avLst/>
          </a:prstGeom>
          <a:noFill/>
        </p:spPr>
        <p:txBody>
          <a:bodyPr wrap="square">
            <a:spAutoFit/>
          </a:bodyPr>
          <a:lstStyle/>
          <a:p>
            <a:r>
              <a:rPr lang="en-US" sz="2800" b="1" dirty="0"/>
              <a:t>AUDIT STATUS</a:t>
            </a:r>
          </a:p>
          <a:p>
            <a:endParaRPr lang="en-US" sz="2800" dirty="0"/>
          </a:p>
          <a:p>
            <a:r>
              <a:rPr lang="en-US" sz="2800" dirty="0"/>
              <a:t>· For fiscal year 2020-2021, BBD LLP CPA firm is currently working on completing the preliminary work and uploading requested documents into the auditor’s database.</a:t>
            </a:r>
          </a:p>
          <a:p>
            <a:endParaRPr lang="en-US" sz="2800" dirty="0"/>
          </a:p>
          <a:p>
            <a:r>
              <a:rPr lang="en-US" sz="2800" dirty="0"/>
              <a:t>· For fiscal year 2021-2022, BBD LLP is requesting and storing documents in anticipation for this year’s audit</a:t>
            </a:r>
          </a:p>
          <a:p>
            <a:endParaRPr lang="en-US" sz="2800" dirty="0"/>
          </a:p>
          <a:p>
            <a:r>
              <a:rPr lang="en-US" sz="2800" dirty="0"/>
              <a:t>· To obtain progress updates and provide any additional support to the CPA firm, the Business Office, Receiver, and Interim Superintendent meets with BBD LLP CPA firm weekly.</a:t>
            </a:r>
          </a:p>
          <a:p>
            <a:endParaRPr lang="en-US" sz="2800" dirty="0"/>
          </a:p>
          <a:p>
            <a:r>
              <a:rPr lang="en-US" sz="2800" dirty="0"/>
              <a:t>· Contingent upon the percentage completion of the auditor’s database, the auditors (Maillie LLP) have committed to beginning preparing the fiscal year 20/21 audit on April 1, 2024. Maillie LLP projects the audit would take 8 to 10 weeks to complete.</a:t>
            </a:r>
          </a:p>
        </p:txBody>
      </p:sp>
    </p:spTree>
    <p:extLst>
      <p:ext uri="{BB962C8B-B14F-4D97-AF65-F5344CB8AC3E}">
        <p14:creationId xmlns:p14="http://schemas.microsoft.com/office/powerpoint/2010/main" val="1059255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F5E11-ED75-E588-4CD1-A20CA76B988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BDCBC45-351F-FF56-8231-8B27166D482E}"/>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1D6CCFC1-3854-DE60-EA26-218DF1CD1C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B8312171-64C4-D23D-23E5-0F95D2E3C47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586EC762-D0DD-4CBE-9D99-E2887811C470}"/>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921AA90C-A469-38AC-7AC8-E08029D258E6}"/>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B79B6378-5BBA-76C9-4C6E-C80F71AAE807}"/>
              </a:ext>
            </a:extLst>
          </p:cNvPr>
          <p:cNvSpPr/>
          <p:nvPr/>
        </p:nvSpPr>
        <p:spPr>
          <a:xfrm>
            <a:off x="16045906" y="668336"/>
            <a:ext cx="1724695" cy="1397003"/>
          </a:xfrm>
          <a:custGeom>
            <a:avLst/>
            <a:gdLst/>
            <a:ahLst/>
            <a:cxnLst/>
            <a:rect l="l" t="t" r="r" b="b"/>
            <a:pathLst>
              <a:path w="1724695" h="1397003">
                <a:moveTo>
                  <a:pt x="0" y="0"/>
                </a:moveTo>
                <a:lnTo>
                  <a:pt x="1724695" y="0"/>
                </a:lnTo>
                <a:lnTo>
                  <a:pt x="1724695" y="1397003"/>
                </a:lnTo>
                <a:lnTo>
                  <a:pt x="0" y="1397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E1045A8F-27B5-AEB5-6255-D63E1A082884}"/>
              </a:ext>
            </a:extLst>
          </p:cNvPr>
          <p:cNvSpPr txBox="1"/>
          <p:nvPr/>
        </p:nvSpPr>
        <p:spPr>
          <a:xfrm>
            <a:off x="1028700" y="1849028"/>
            <a:ext cx="15879553" cy="98328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FINANCIAL UPDATE</a:t>
            </a:r>
          </a:p>
        </p:txBody>
      </p:sp>
      <p:sp>
        <p:nvSpPr>
          <p:cNvPr id="10" name="TextBox 9">
            <a:extLst>
              <a:ext uri="{FF2B5EF4-FFF2-40B4-BE49-F238E27FC236}">
                <a16:creationId xmlns:a16="http://schemas.microsoft.com/office/drawing/2014/main" id="{5F91342C-CA2E-4EA6-C168-E503E329FC16}"/>
              </a:ext>
            </a:extLst>
          </p:cNvPr>
          <p:cNvSpPr txBox="1"/>
          <p:nvPr/>
        </p:nvSpPr>
        <p:spPr>
          <a:xfrm>
            <a:off x="685800" y="3048112"/>
            <a:ext cx="13491633" cy="5693866"/>
          </a:xfrm>
          <a:prstGeom prst="rect">
            <a:avLst/>
          </a:prstGeom>
          <a:noFill/>
        </p:spPr>
        <p:txBody>
          <a:bodyPr wrap="square">
            <a:spAutoFit/>
          </a:bodyPr>
          <a:lstStyle/>
          <a:p>
            <a:r>
              <a:rPr lang="en-US" sz="2800" b="1" dirty="0"/>
              <a:t>BUDGET STATUS</a:t>
            </a:r>
          </a:p>
          <a:p>
            <a:endParaRPr lang="en-US" sz="2800" dirty="0"/>
          </a:p>
          <a:p>
            <a:r>
              <a:rPr lang="en-US" sz="2800" dirty="0"/>
              <a:t>· The personnel budget is being developed simultaneously with ongoing labor contract negotiations. The Human Resource department is collaborating with other departments to assess personnel needs and to identify existing vacancies.</a:t>
            </a:r>
          </a:p>
          <a:p>
            <a:endParaRPr lang="en-US" sz="2800" dirty="0"/>
          </a:p>
          <a:p>
            <a:r>
              <a:rPr lang="en-US" sz="2800" dirty="0"/>
              <a:t>· Preliminary budget meetings have been held to recognize areas that have been historically underbudgeted such as transportation, security, past due payables, facility maintenance, support staff, mental health and personnel.</a:t>
            </a:r>
          </a:p>
          <a:p>
            <a:endParaRPr lang="en-US" sz="2800" dirty="0"/>
          </a:p>
          <a:p>
            <a:r>
              <a:rPr lang="en-US" sz="2800" dirty="0"/>
              <a:t>· In order to determine budgetary needs, review facility usage efficiency models and to address expiring contracted services agreements, the district continues to conduct ongoing meetings with other budget component departments.</a:t>
            </a:r>
          </a:p>
        </p:txBody>
      </p:sp>
    </p:spTree>
    <p:extLst>
      <p:ext uri="{BB962C8B-B14F-4D97-AF65-F5344CB8AC3E}">
        <p14:creationId xmlns:p14="http://schemas.microsoft.com/office/powerpoint/2010/main" val="741112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85E34-E436-445C-328F-3DBD48E07C9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D01009A-2FDA-521D-A965-9F1FAE404210}"/>
              </a:ext>
            </a:extLst>
          </p:cNvPr>
          <p:cNvGrpSpPr/>
          <p:nvPr/>
        </p:nvGrpSpPr>
        <p:grpSpPr>
          <a:xfrm>
            <a:off x="15330900" y="43711"/>
            <a:ext cx="2646254" cy="2646254"/>
            <a:chOff x="0" y="0"/>
            <a:chExt cx="812800" cy="812800"/>
          </a:xfrm>
        </p:grpSpPr>
        <p:sp>
          <p:nvSpPr>
            <p:cNvPr id="3" name="Freeform 3">
              <a:extLst>
                <a:ext uri="{FF2B5EF4-FFF2-40B4-BE49-F238E27FC236}">
                  <a16:creationId xmlns:a16="http://schemas.microsoft.com/office/drawing/2014/main" id="{6390B299-1FE7-7274-46E1-779FD5F63F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a:extLst>
                <a:ext uri="{FF2B5EF4-FFF2-40B4-BE49-F238E27FC236}">
                  <a16:creationId xmlns:a16="http://schemas.microsoft.com/office/drawing/2014/main" id="{C5C7B4A0-0125-C85E-7E4C-1BCF7BBFD19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F0285129-41FE-B8EA-05BE-BB39F7F75BD2}"/>
              </a:ext>
            </a:extLst>
          </p:cNvPr>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DEBA373C-7F81-ADE6-F33F-2B01C78FC9A0}"/>
              </a:ext>
            </a:extLst>
          </p:cNvPr>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E504B592-4B22-AD84-6EA8-2B54A2C7ED18}"/>
              </a:ext>
            </a:extLst>
          </p:cNvPr>
          <p:cNvSpPr/>
          <p:nvPr/>
        </p:nvSpPr>
        <p:spPr>
          <a:xfrm>
            <a:off x="16045906" y="668336"/>
            <a:ext cx="1724695" cy="1397003"/>
          </a:xfrm>
          <a:custGeom>
            <a:avLst/>
            <a:gdLst/>
            <a:ahLst/>
            <a:cxnLst/>
            <a:rect l="l" t="t" r="r" b="b"/>
            <a:pathLst>
              <a:path w="1724695" h="1397003">
                <a:moveTo>
                  <a:pt x="0" y="0"/>
                </a:moveTo>
                <a:lnTo>
                  <a:pt x="1724695" y="0"/>
                </a:lnTo>
                <a:lnTo>
                  <a:pt x="1724695" y="1397003"/>
                </a:lnTo>
                <a:lnTo>
                  <a:pt x="0" y="1397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a:extLst>
              <a:ext uri="{FF2B5EF4-FFF2-40B4-BE49-F238E27FC236}">
                <a16:creationId xmlns:a16="http://schemas.microsoft.com/office/drawing/2014/main" id="{48366F9E-4E49-A267-D206-1DD8AA0702EF}"/>
              </a:ext>
            </a:extLst>
          </p:cNvPr>
          <p:cNvSpPr txBox="1"/>
          <p:nvPr/>
        </p:nvSpPr>
        <p:spPr>
          <a:xfrm>
            <a:off x="1028700" y="1849028"/>
            <a:ext cx="15879553" cy="98328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RECOVERY PLAN</a:t>
            </a:r>
          </a:p>
        </p:txBody>
      </p:sp>
      <p:sp>
        <p:nvSpPr>
          <p:cNvPr id="10" name="TextBox 9">
            <a:extLst>
              <a:ext uri="{FF2B5EF4-FFF2-40B4-BE49-F238E27FC236}">
                <a16:creationId xmlns:a16="http://schemas.microsoft.com/office/drawing/2014/main" id="{B12DFB4C-5C0F-308C-5D08-676974B79891}"/>
              </a:ext>
            </a:extLst>
          </p:cNvPr>
          <p:cNvSpPr txBox="1"/>
          <p:nvPr/>
        </p:nvSpPr>
        <p:spPr>
          <a:xfrm>
            <a:off x="1981200" y="3622572"/>
            <a:ext cx="13868400" cy="3170099"/>
          </a:xfrm>
          <a:prstGeom prst="rect">
            <a:avLst/>
          </a:prstGeom>
          <a:noFill/>
        </p:spPr>
        <p:txBody>
          <a:bodyPr wrap="square">
            <a:spAutoFit/>
          </a:bodyPr>
          <a:lstStyle/>
          <a:p>
            <a:pPr marL="285750" indent="-285750">
              <a:buFont typeface="Arial" panose="020B0604020202020204" pitchFamily="34" charset="0"/>
              <a:buChar char="•"/>
            </a:pPr>
            <a:r>
              <a:rPr lang="en-US" sz="4000" dirty="0"/>
              <a:t>Facilities Walkthroughs Conducted</a:t>
            </a:r>
          </a:p>
          <a:p>
            <a:pPr marL="285750" indent="-285750">
              <a:buFont typeface="Arial" panose="020B0604020202020204" pitchFamily="34" charset="0"/>
              <a:buChar char="•"/>
            </a:pPr>
            <a:r>
              <a:rPr lang="en-US" sz="4000" dirty="0"/>
              <a:t>Stakeholder Interviews Conducted</a:t>
            </a:r>
          </a:p>
          <a:p>
            <a:pPr marL="285750" indent="-285750">
              <a:buFont typeface="Arial" panose="020B0604020202020204" pitchFamily="34" charset="0"/>
              <a:buChar char="•"/>
            </a:pPr>
            <a:r>
              <a:rPr lang="en-US" sz="4000" dirty="0"/>
              <a:t>Documents Review In Progress</a:t>
            </a:r>
          </a:p>
          <a:p>
            <a:pPr marL="285750" indent="-285750">
              <a:buFont typeface="Arial" panose="020B0604020202020204" pitchFamily="34" charset="0"/>
              <a:buChar char="•"/>
            </a:pPr>
            <a:r>
              <a:rPr lang="en-US" sz="4000" dirty="0"/>
              <a:t>Expected Amended Recovery Plan Draft – Spring 2024</a:t>
            </a:r>
          </a:p>
          <a:p>
            <a:pPr marL="285750" indent="-285750">
              <a:buFont typeface="Arial" panose="020B0604020202020204" pitchFamily="34" charset="0"/>
              <a:buChar char="•"/>
            </a:pPr>
            <a:r>
              <a:rPr lang="en-US" sz="4000" dirty="0"/>
              <a:t>Receiver Collaboration with City of Chester</a:t>
            </a:r>
          </a:p>
        </p:txBody>
      </p:sp>
    </p:spTree>
    <p:extLst>
      <p:ext uri="{BB962C8B-B14F-4D97-AF65-F5344CB8AC3E}">
        <p14:creationId xmlns:p14="http://schemas.microsoft.com/office/powerpoint/2010/main" val="2828250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30900" y="43711"/>
            <a:ext cx="2646254" cy="26462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4A26"/>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flipH="1">
            <a:off x="11673300" y="8767049"/>
            <a:ext cx="7315200" cy="2075688"/>
          </a:xfrm>
          <a:custGeom>
            <a:avLst/>
            <a:gdLst/>
            <a:ahLst/>
            <a:cxnLst/>
            <a:rect l="l" t="t" r="r" b="b"/>
            <a:pathLst>
              <a:path w="7315200" h="2075688">
                <a:moveTo>
                  <a:pt x="7315200" y="0"/>
                </a:moveTo>
                <a:lnTo>
                  <a:pt x="0" y="0"/>
                </a:lnTo>
                <a:lnTo>
                  <a:pt x="0" y="2075688"/>
                </a:lnTo>
                <a:lnTo>
                  <a:pt x="7315200" y="2075688"/>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flipV="1">
            <a:off x="-236574" y="-283836"/>
            <a:ext cx="5817351" cy="1650673"/>
          </a:xfrm>
          <a:custGeom>
            <a:avLst/>
            <a:gdLst/>
            <a:ahLst/>
            <a:cxnLst/>
            <a:rect l="l" t="t" r="r" b="b"/>
            <a:pathLst>
              <a:path w="5817351" h="1650673">
                <a:moveTo>
                  <a:pt x="0" y="1650674"/>
                </a:moveTo>
                <a:lnTo>
                  <a:pt x="5817350" y="1650674"/>
                </a:lnTo>
                <a:lnTo>
                  <a:pt x="5817350" y="0"/>
                </a:lnTo>
                <a:lnTo>
                  <a:pt x="0" y="0"/>
                </a:lnTo>
                <a:lnTo>
                  <a:pt x="0" y="16506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Freeform 8"/>
          <p:cNvSpPr/>
          <p:nvPr/>
        </p:nvSpPr>
        <p:spPr>
          <a:xfrm>
            <a:off x="15883334" y="656216"/>
            <a:ext cx="1421243" cy="1421243"/>
          </a:xfrm>
          <a:custGeom>
            <a:avLst/>
            <a:gdLst/>
            <a:ahLst/>
            <a:cxnLst/>
            <a:rect l="l" t="t" r="r" b="b"/>
            <a:pathLst>
              <a:path w="1421243" h="1421243">
                <a:moveTo>
                  <a:pt x="0" y="0"/>
                </a:moveTo>
                <a:lnTo>
                  <a:pt x="1421243" y="0"/>
                </a:lnTo>
                <a:lnTo>
                  <a:pt x="1421243" y="1421243"/>
                </a:lnTo>
                <a:lnTo>
                  <a:pt x="0" y="14212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extBox 9"/>
          <p:cNvSpPr txBox="1"/>
          <p:nvPr/>
        </p:nvSpPr>
        <p:spPr>
          <a:xfrm>
            <a:off x="1028700" y="1849028"/>
            <a:ext cx="15879553" cy="1046043"/>
          </a:xfrm>
          <a:prstGeom prst="rect">
            <a:avLst/>
          </a:prstGeom>
        </p:spPr>
        <p:txBody>
          <a:bodyPr lIns="0" tIns="0" rIns="0" bIns="0" rtlCol="0" anchor="t">
            <a:spAutoFit/>
          </a:bodyPr>
          <a:lstStyle/>
          <a:p>
            <a:pPr algn="ctr">
              <a:lnSpc>
                <a:spcPts val="8494"/>
              </a:lnSpc>
              <a:spcBef>
                <a:spcPct val="0"/>
              </a:spcBef>
            </a:pPr>
            <a:r>
              <a:rPr lang="en-US" sz="6067" dirty="0">
                <a:solidFill>
                  <a:srgbClr val="000000"/>
                </a:solidFill>
                <a:latin typeface="Lato Bold"/>
              </a:rPr>
              <a:t>LEGAL UPDATE</a:t>
            </a:r>
          </a:p>
        </p:txBody>
      </p:sp>
      <p:sp>
        <p:nvSpPr>
          <p:cNvPr id="10" name="TextBox 9">
            <a:extLst>
              <a:ext uri="{FF2B5EF4-FFF2-40B4-BE49-F238E27FC236}">
                <a16:creationId xmlns:a16="http://schemas.microsoft.com/office/drawing/2014/main" id="{4853E772-BF1D-29A1-B198-6801FDC4A213}"/>
              </a:ext>
            </a:extLst>
          </p:cNvPr>
          <p:cNvSpPr txBox="1"/>
          <p:nvPr/>
        </p:nvSpPr>
        <p:spPr>
          <a:xfrm>
            <a:off x="381000" y="3705073"/>
            <a:ext cx="17596154" cy="5016758"/>
          </a:xfrm>
          <a:prstGeom prst="rect">
            <a:avLst/>
          </a:prstGeom>
          <a:noFill/>
        </p:spPr>
        <p:txBody>
          <a:bodyPr wrap="square">
            <a:spAutoFit/>
          </a:bodyPr>
          <a:lstStyle/>
          <a:p>
            <a:r>
              <a:rPr lang="en-US" sz="4000" dirty="0"/>
              <a:t>1. Consolidation of the legal department. Including a reduction in legal costs of $750,000 per year.</a:t>
            </a:r>
          </a:p>
          <a:p>
            <a:r>
              <a:rPr lang="en-US" sz="4000" dirty="0"/>
              <a:t>2. And improvement in legal advice and representation to the school district and receiver with:</a:t>
            </a:r>
          </a:p>
          <a:p>
            <a:r>
              <a:rPr lang="en-US" sz="4000" dirty="0"/>
              <a:t>a. Review and interpretation of board policies.</a:t>
            </a:r>
          </a:p>
          <a:p>
            <a:r>
              <a:rPr lang="en-US" sz="4000" dirty="0"/>
              <a:t>b training an open meeting law and procedures.</a:t>
            </a:r>
          </a:p>
          <a:p>
            <a:r>
              <a:rPr lang="en-US" sz="4000" dirty="0"/>
              <a:t>c. Public relations and media relations.</a:t>
            </a:r>
          </a:p>
          <a:p>
            <a:endParaRPr lang="en-US" sz="4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TotalTime>
  <Words>3629</Words>
  <Application>Microsoft Office PowerPoint</Application>
  <PresentationFormat>Custom</PresentationFormat>
  <Paragraphs>323</Paragraphs>
  <Slides>52</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Lato Italics</vt:lpstr>
      <vt:lpstr>Poppins Italics</vt:lpstr>
      <vt:lpstr>Lato Bold</vt:lpstr>
      <vt:lpstr>Calibri</vt:lpstr>
      <vt:lpstr>Lato</vt:lpstr>
      <vt:lpstr>Poppins Bold</vt:lpstr>
      <vt:lpstr>Poppins Medium</vt:lpstr>
      <vt:lpstr>Courier New</vt:lpstr>
      <vt:lpstr>Poppins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STEM Academy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PDE Support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CUSD Status Hearing</dc:title>
  <dc:creator>Dr. Latrice Mumin</dc:creator>
  <cp:lastModifiedBy>Dr. Latrice Mumin</cp:lastModifiedBy>
  <cp:revision>4</cp:revision>
  <dcterms:created xsi:type="dcterms:W3CDTF">2006-08-16T00:00:00Z</dcterms:created>
  <dcterms:modified xsi:type="dcterms:W3CDTF">2024-02-26T17:05:49Z</dcterms:modified>
  <dc:identifier>DAF9RTvt1yI</dc:identifier>
</cp:coreProperties>
</file>